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drawings/drawing1.xml" ContentType="application/vnd.openxmlformats-officedocument.drawingml.chartshapes+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charts/chart31.xml" ContentType="application/vnd.openxmlformats-officedocument.drawingml.chart+xml"/>
  <Override PartName="/ppt/charts/style31.xml" ContentType="application/vnd.ms-office.chartstyle+xml"/>
  <Override PartName="/ppt/charts/colors31.xml" ContentType="application/vnd.ms-office.chartcolorstyle+xml"/>
  <Override PartName="/ppt/charts/chart32.xml" ContentType="application/vnd.openxmlformats-officedocument.drawingml.chart+xml"/>
  <Override PartName="/ppt/charts/style32.xml" ContentType="application/vnd.ms-office.chartstyle+xml"/>
  <Override PartName="/ppt/charts/colors32.xml" ContentType="application/vnd.ms-office.chartcolorstyle+xml"/>
  <Override PartName="/ppt/charts/chart33.xml" ContentType="application/vnd.openxmlformats-officedocument.drawingml.chart+xml"/>
  <Override PartName="/ppt/charts/style33.xml" ContentType="application/vnd.ms-office.chartstyle+xml"/>
  <Override PartName="/ppt/charts/colors33.xml" ContentType="application/vnd.ms-office.chartcolorstyle+xml"/>
  <Override PartName="/ppt/charts/chart34.xml" ContentType="application/vnd.openxmlformats-officedocument.drawingml.chart+xml"/>
  <Override PartName="/ppt/charts/style34.xml" ContentType="application/vnd.ms-office.chartstyle+xml"/>
  <Override PartName="/ppt/charts/colors34.xml" ContentType="application/vnd.ms-office.chartcolorstyle+xml"/>
  <Override PartName="/ppt/charts/chart35.xml" ContentType="application/vnd.openxmlformats-officedocument.drawingml.chart+xml"/>
  <Override PartName="/ppt/charts/style35.xml" ContentType="application/vnd.ms-office.chartstyle+xml"/>
  <Override PartName="/ppt/charts/colors35.xml" ContentType="application/vnd.ms-office.chartcolorstyle+xml"/>
  <Override PartName="/ppt/charts/chart36.xml" ContentType="application/vnd.openxmlformats-officedocument.drawingml.chart+xml"/>
  <Override PartName="/ppt/charts/style36.xml" ContentType="application/vnd.ms-office.chartstyle+xml"/>
  <Override PartName="/ppt/charts/colors36.xml" ContentType="application/vnd.ms-office.chartcolorstyle+xml"/>
  <Override PartName="/ppt/charts/chart37.xml" ContentType="application/vnd.openxmlformats-officedocument.drawingml.chart+xml"/>
  <Override PartName="/ppt/charts/style37.xml" ContentType="application/vnd.ms-office.chartstyle+xml"/>
  <Override PartName="/ppt/charts/colors37.xml" ContentType="application/vnd.ms-office.chartcolorstyle+xml"/>
  <Override PartName="/ppt/charts/chart38.xml" ContentType="application/vnd.openxmlformats-officedocument.drawingml.chart+xml"/>
  <Override PartName="/ppt/charts/style38.xml" ContentType="application/vnd.ms-office.chartstyle+xml"/>
  <Override PartName="/ppt/charts/colors38.xml" ContentType="application/vnd.ms-office.chartcolorstyle+xml"/>
  <Override PartName="/ppt/charts/chart39.xml" ContentType="application/vnd.openxmlformats-officedocument.drawingml.chart+xml"/>
  <Override PartName="/ppt/charts/style39.xml" ContentType="application/vnd.ms-office.chartstyle+xml"/>
  <Override PartName="/ppt/charts/colors39.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8" r:id="rId1"/>
  </p:sldMasterIdLst>
  <p:notesMasterIdLst>
    <p:notesMasterId r:id="rId107"/>
  </p:notesMasterIdLst>
  <p:sldIdLst>
    <p:sldId id="256" r:id="rId2"/>
    <p:sldId id="385" r:id="rId3"/>
    <p:sldId id="386" r:id="rId4"/>
    <p:sldId id="387" r:id="rId5"/>
    <p:sldId id="388" r:id="rId6"/>
    <p:sldId id="389" r:id="rId7"/>
    <p:sldId id="390" r:id="rId8"/>
    <p:sldId id="368" r:id="rId9"/>
    <p:sldId id="376" r:id="rId10"/>
    <p:sldId id="366" r:id="rId11"/>
    <p:sldId id="367" r:id="rId12"/>
    <p:sldId id="266" r:id="rId13"/>
    <p:sldId id="363" r:id="rId14"/>
    <p:sldId id="364" r:id="rId15"/>
    <p:sldId id="365" r:id="rId16"/>
    <p:sldId id="377" r:id="rId17"/>
    <p:sldId id="375" r:id="rId18"/>
    <p:sldId id="369" r:id="rId19"/>
    <p:sldId id="258" r:id="rId20"/>
    <p:sldId id="259" r:id="rId21"/>
    <p:sldId id="265" r:id="rId22"/>
    <p:sldId id="263" r:id="rId23"/>
    <p:sldId id="350" r:id="rId24"/>
    <p:sldId id="275" r:id="rId25"/>
    <p:sldId id="276" r:id="rId26"/>
    <p:sldId id="277" r:id="rId27"/>
    <p:sldId id="278" r:id="rId28"/>
    <p:sldId id="279" r:id="rId29"/>
    <p:sldId id="282" r:id="rId30"/>
    <p:sldId id="288" r:id="rId31"/>
    <p:sldId id="310" r:id="rId32"/>
    <p:sldId id="378" r:id="rId33"/>
    <p:sldId id="283" r:id="rId34"/>
    <p:sldId id="379" r:id="rId35"/>
    <p:sldId id="380" r:id="rId36"/>
    <p:sldId id="286" r:id="rId37"/>
    <p:sldId id="287" r:id="rId38"/>
    <p:sldId id="284" r:id="rId39"/>
    <p:sldId id="285" r:id="rId40"/>
    <p:sldId id="311" r:id="rId41"/>
    <p:sldId id="280" r:id="rId42"/>
    <p:sldId id="312" r:id="rId43"/>
    <p:sldId id="324" r:id="rId44"/>
    <p:sldId id="325" r:id="rId45"/>
    <p:sldId id="294" r:id="rId46"/>
    <p:sldId id="384" r:id="rId47"/>
    <p:sldId id="313" r:id="rId48"/>
    <p:sldId id="326" r:id="rId49"/>
    <p:sldId id="327" r:id="rId50"/>
    <p:sldId id="296" r:id="rId51"/>
    <p:sldId id="309" r:id="rId52"/>
    <p:sldId id="323" r:id="rId53"/>
    <p:sldId id="370" r:id="rId54"/>
    <p:sldId id="381" r:id="rId55"/>
    <p:sldId id="382" r:id="rId56"/>
    <p:sldId id="330" r:id="rId57"/>
    <p:sldId id="353" r:id="rId58"/>
    <p:sldId id="354" r:id="rId59"/>
    <p:sldId id="331" r:id="rId60"/>
    <p:sldId id="355" r:id="rId61"/>
    <p:sldId id="356" r:id="rId62"/>
    <p:sldId id="332" r:id="rId63"/>
    <p:sldId id="357" r:id="rId64"/>
    <p:sldId id="333" r:id="rId65"/>
    <p:sldId id="358" r:id="rId66"/>
    <p:sldId id="334" r:id="rId67"/>
    <p:sldId id="335" r:id="rId68"/>
    <p:sldId id="336" r:id="rId69"/>
    <p:sldId id="337" r:id="rId70"/>
    <p:sldId id="338" r:id="rId71"/>
    <p:sldId id="339" r:id="rId72"/>
    <p:sldId id="340" r:id="rId73"/>
    <p:sldId id="359" r:id="rId74"/>
    <p:sldId id="360" r:id="rId75"/>
    <p:sldId id="341" r:id="rId76"/>
    <p:sldId id="342" r:id="rId77"/>
    <p:sldId id="343" r:id="rId78"/>
    <p:sldId id="344" r:id="rId79"/>
    <p:sldId id="345" r:id="rId80"/>
    <p:sldId id="346" r:id="rId81"/>
    <p:sldId id="347" r:id="rId82"/>
    <p:sldId id="348" r:id="rId83"/>
    <p:sldId id="361" r:id="rId84"/>
    <p:sldId id="349" r:id="rId85"/>
    <p:sldId id="362" r:id="rId86"/>
    <p:sldId id="403" r:id="rId87"/>
    <p:sldId id="371" r:id="rId88"/>
    <p:sldId id="372" r:id="rId89"/>
    <p:sldId id="373" r:id="rId90"/>
    <p:sldId id="374" r:id="rId91"/>
    <p:sldId id="383" r:id="rId92"/>
    <p:sldId id="391" r:id="rId93"/>
    <p:sldId id="392" r:id="rId94"/>
    <p:sldId id="393" r:id="rId95"/>
    <p:sldId id="394" r:id="rId96"/>
    <p:sldId id="395" r:id="rId97"/>
    <p:sldId id="396" r:id="rId98"/>
    <p:sldId id="397" r:id="rId99"/>
    <p:sldId id="398" r:id="rId100"/>
    <p:sldId id="399" r:id="rId101"/>
    <p:sldId id="400" r:id="rId102"/>
    <p:sldId id="401" r:id="rId103"/>
    <p:sldId id="402" r:id="rId104"/>
    <p:sldId id="404" r:id="rId105"/>
    <p:sldId id="405" r:id="rId10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4225E270-A844-4978-90AF-FCF524C0C422}">
          <p14:sldIdLst>
            <p14:sldId id="256"/>
            <p14:sldId id="385"/>
            <p14:sldId id="386"/>
            <p14:sldId id="387"/>
            <p14:sldId id="388"/>
            <p14:sldId id="389"/>
            <p14:sldId id="390"/>
            <p14:sldId id="368"/>
            <p14:sldId id="376"/>
            <p14:sldId id="366"/>
            <p14:sldId id="367"/>
            <p14:sldId id="266"/>
            <p14:sldId id="363"/>
            <p14:sldId id="364"/>
            <p14:sldId id="365"/>
            <p14:sldId id="377"/>
            <p14:sldId id="375"/>
            <p14:sldId id="369"/>
            <p14:sldId id="258"/>
            <p14:sldId id="259"/>
            <p14:sldId id="265"/>
            <p14:sldId id="263"/>
            <p14:sldId id="350"/>
            <p14:sldId id="275"/>
            <p14:sldId id="276"/>
            <p14:sldId id="277"/>
            <p14:sldId id="278"/>
            <p14:sldId id="279"/>
            <p14:sldId id="282"/>
            <p14:sldId id="288"/>
            <p14:sldId id="310"/>
            <p14:sldId id="378"/>
            <p14:sldId id="283"/>
            <p14:sldId id="379"/>
            <p14:sldId id="380"/>
            <p14:sldId id="286"/>
            <p14:sldId id="287"/>
            <p14:sldId id="284"/>
            <p14:sldId id="285"/>
            <p14:sldId id="311"/>
            <p14:sldId id="280"/>
            <p14:sldId id="312"/>
            <p14:sldId id="324"/>
            <p14:sldId id="325"/>
            <p14:sldId id="294"/>
            <p14:sldId id="384"/>
            <p14:sldId id="313"/>
            <p14:sldId id="326"/>
            <p14:sldId id="327"/>
            <p14:sldId id="296"/>
            <p14:sldId id="309"/>
            <p14:sldId id="323"/>
            <p14:sldId id="370"/>
            <p14:sldId id="381"/>
            <p14:sldId id="382"/>
            <p14:sldId id="330"/>
            <p14:sldId id="353"/>
            <p14:sldId id="354"/>
            <p14:sldId id="331"/>
            <p14:sldId id="355"/>
            <p14:sldId id="356"/>
            <p14:sldId id="332"/>
            <p14:sldId id="357"/>
            <p14:sldId id="333"/>
            <p14:sldId id="358"/>
            <p14:sldId id="334"/>
            <p14:sldId id="335"/>
            <p14:sldId id="336"/>
            <p14:sldId id="337"/>
            <p14:sldId id="338"/>
            <p14:sldId id="339"/>
            <p14:sldId id="340"/>
            <p14:sldId id="359"/>
            <p14:sldId id="360"/>
            <p14:sldId id="341"/>
            <p14:sldId id="342"/>
            <p14:sldId id="343"/>
            <p14:sldId id="344"/>
            <p14:sldId id="345"/>
            <p14:sldId id="346"/>
            <p14:sldId id="347"/>
            <p14:sldId id="348"/>
            <p14:sldId id="361"/>
            <p14:sldId id="349"/>
            <p14:sldId id="362"/>
            <p14:sldId id="403"/>
            <p14:sldId id="371"/>
            <p14:sldId id="372"/>
            <p14:sldId id="373"/>
            <p14:sldId id="374"/>
            <p14:sldId id="383"/>
            <p14:sldId id="391"/>
            <p14:sldId id="392"/>
            <p14:sldId id="393"/>
            <p14:sldId id="394"/>
            <p14:sldId id="395"/>
            <p14:sldId id="396"/>
            <p14:sldId id="397"/>
            <p14:sldId id="398"/>
            <p14:sldId id="399"/>
            <p14:sldId id="400"/>
            <p14:sldId id="401"/>
            <p14:sldId id="402"/>
            <p14:sldId id="404"/>
            <p14:sldId id="40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42" autoAdjust="0"/>
    <p:restoredTop sz="92606" autoAdjust="0"/>
  </p:normalViewPr>
  <p:slideViewPr>
    <p:cSldViewPr snapToGrid="0">
      <p:cViewPr varScale="1">
        <p:scale>
          <a:sx n="67" d="100"/>
          <a:sy n="67" d="100"/>
        </p:scale>
        <p:origin x="9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notesMaster" Target="notesMasters/notesMaster1.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presProps" Target="pres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22.xml"/><Relationship Id="rId1" Type="http://schemas.microsoft.com/office/2011/relationships/chartStyle" Target="style22.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22.xlsx"/><Relationship Id="rId2" Type="http://schemas.microsoft.com/office/2011/relationships/chartColorStyle" Target="colors23.xml"/><Relationship Id="rId1" Type="http://schemas.microsoft.com/office/2011/relationships/chartStyle" Target="style23.xml"/></Relationships>
</file>

<file path=ppt/charts/_rels/chart24.xml.rels><?xml version="1.0" encoding="UTF-8" standalone="yes"?>
<Relationships xmlns="http://schemas.openxmlformats.org/package/2006/relationships"><Relationship Id="rId3" Type="http://schemas.openxmlformats.org/officeDocument/2006/relationships/package" Target="../embeddings/Microsoft_Excel_Worksheet23.xlsx"/><Relationship Id="rId2" Type="http://schemas.microsoft.com/office/2011/relationships/chartColorStyle" Target="colors24.xml"/><Relationship Id="rId1" Type="http://schemas.microsoft.com/office/2011/relationships/chartStyle" Target="style24.xml"/></Relationships>
</file>

<file path=ppt/charts/_rels/chart25.xml.rels><?xml version="1.0" encoding="UTF-8" standalone="yes"?>
<Relationships xmlns="http://schemas.openxmlformats.org/package/2006/relationships"><Relationship Id="rId3" Type="http://schemas.openxmlformats.org/officeDocument/2006/relationships/package" Target="../embeddings/Microsoft_Excel_Worksheet24.xlsx"/><Relationship Id="rId2" Type="http://schemas.microsoft.com/office/2011/relationships/chartColorStyle" Target="colors25.xml"/><Relationship Id="rId1" Type="http://schemas.microsoft.com/office/2011/relationships/chartStyle" Target="style25.xml"/></Relationships>
</file>

<file path=ppt/charts/_rels/chart26.xml.rels><?xml version="1.0" encoding="UTF-8" standalone="yes"?>
<Relationships xmlns="http://schemas.openxmlformats.org/package/2006/relationships"><Relationship Id="rId3" Type="http://schemas.openxmlformats.org/officeDocument/2006/relationships/package" Target="../embeddings/Microsoft_Excel_Worksheet25.xlsx"/><Relationship Id="rId2" Type="http://schemas.microsoft.com/office/2011/relationships/chartColorStyle" Target="colors26.xml"/><Relationship Id="rId1" Type="http://schemas.microsoft.com/office/2011/relationships/chartStyle" Target="style26.xml"/></Relationships>
</file>

<file path=ppt/charts/_rels/chart27.xml.rels><?xml version="1.0" encoding="UTF-8" standalone="yes"?>
<Relationships xmlns="http://schemas.openxmlformats.org/package/2006/relationships"><Relationship Id="rId3" Type="http://schemas.openxmlformats.org/officeDocument/2006/relationships/package" Target="../embeddings/Microsoft_Excel_Worksheet26.xlsx"/><Relationship Id="rId2" Type="http://schemas.microsoft.com/office/2011/relationships/chartColorStyle" Target="colors27.xml"/><Relationship Id="rId1" Type="http://schemas.microsoft.com/office/2011/relationships/chartStyle" Target="style27.xml"/></Relationships>
</file>

<file path=ppt/charts/_rels/chart28.xml.rels><?xml version="1.0" encoding="UTF-8" standalone="yes"?>
<Relationships xmlns="http://schemas.openxmlformats.org/package/2006/relationships"><Relationship Id="rId3" Type="http://schemas.openxmlformats.org/officeDocument/2006/relationships/package" Target="../embeddings/Microsoft_Excel_Worksheet27.xlsx"/><Relationship Id="rId2" Type="http://schemas.microsoft.com/office/2011/relationships/chartColorStyle" Target="colors28.xml"/><Relationship Id="rId1" Type="http://schemas.microsoft.com/office/2011/relationships/chartStyle" Target="style28.xml"/><Relationship Id="rId4" Type="http://schemas.openxmlformats.org/officeDocument/2006/relationships/chartUserShapes" Target="../drawings/drawing1.xml"/></Relationships>
</file>

<file path=ppt/charts/_rels/chart29.xml.rels><?xml version="1.0" encoding="UTF-8" standalone="yes"?>
<Relationships xmlns="http://schemas.openxmlformats.org/package/2006/relationships"><Relationship Id="rId3" Type="http://schemas.openxmlformats.org/officeDocument/2006/relationships/package" Target="../embeddings/Microsoft_Excel_Worksheet28.xlsx"/><Relationship Id="rId2" Type="http://schemas.microsoft.com/office/2011/relationships/chartColorStyle" Target="colors29.xml"/><Relationship Id="rId1" Type="http://schemas.microsoft.com/office/2011/relationships/chartStyle" Target="style29.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package" Target="../embeddings/Microsoft_Excel_Worksheet29.xlsx"/><Relationship Id="rId2" Type="http://schemas.microsoft.com/office/2011/relationships/chartColorStyle" Target="colors30.xml"/><Relationship Id="rId1" Type="http://schemas.microsoft.com/office/2011/relationships/chartStyle" Target="style30.xml"/></Relationships>
</file>

<file path=ppt/charts/_rels/chart31.xml.rels><?xml version="1.0" encoding="UTF-8" standalone="yes"?>
<Relationships xmlns="http://schemas.openxmlformats.org/package/2006/relationships"><Relationship Id="rId3" Type="http://schemas.openxmlformats.org/officeDocument/2006/relationships/package" Target="../embeddings/Microsoft_Excel_Worksheet30.xlsx"/><Relationship Id="rId2" Type="http://schemas.microsoft.com/office/2011/relationships/chartColorStyle" Target="colors31.xml"/><Relationship Id="rId1" Type="http://schemas.microsoft.com/office/2011/relationships/chartStyle" Target="style31.xml"/></Relationships>
</file>

<file path=ppt/charts/_rels/chart32.xml.rels><?xml version="1.0" encoding="UTF-8" standalone="yes"?>
<Relationships xmlns="http://schemas.openxmlformats.org/package/2006/relationships"><Relationship Id="rId3" Type="http://schemas.openxmlformats.org/officeDocument/2006/relationships/package" Target="../embeddings/Microsoft_Excel_Worksheet31.xlsx"/><Relationship Id="rId2" Type="http://schemas.microsoft.com/office/2011/relationships/chartColorStyle" Target="colors32.xml"/><Relationship Id="rId1" Type="http://schemas.microsoft.com/office/2011/relationships/chartStyle" Target="style32.xml"/></Relationships>
</file>

<file path=ppt/charts/_rels/chart33.xml.rels><?xml version="1.0" encoding="UTF-8" standalone="yes"?>
<Relationships xmlns="http://schemas.openxmlformats.org/package/2006/relationships"><Relationship Id="rId3" Type="http://schemas.openxmlformats.org/officeDocument/2006/relationships/package" Target="../embeddings/Microsoft_Excel_Worksheet32.xlsx"/><Relationship Id="rId2" Type="http://schemas.microsoft.com/office/2011/relationships/chartColorStyle" Target="colors33.xml"/><Relationship Id="rId1" Type="http://schemas.microsoft.com/office/2011/relationships/chartStyle" Target="style33.xml"/></Relationships>
</file>

<file path=ppt/charts/_rels/chart34.xml.rels><?xml version="1.0" encoding="UTF-8" standalone="yes"?>
<Relationships xmlns="http://schemas.openxmlformats.org/package/2006/relationships"><Relationship Id="rId3" Type="http://schemas.openxmlformats.org/officeDocument/2006/relationships/package" Target="../embeddings/Microsoft_Excel_Worksheet33.xlsx"/><Relationship Id="rId2" Type="http://schemas.microsoft.com/office/2011/relationships/chartColorStyle" Target="colors34.xml"/><Relationship Id="rId1" Type="http://schemas.microsoft.com/office/2011/relationships/chartStyle" Target="style34.xml"/></Relationships>
</file>

<file path=ppt/charts/_rels/chart35.xml.rels><?xml version="1.0" encoding="UTF-8" standalone="yes"?>
<Relationships xmlns="http://schemas.openxmlformats.org/package/2006/relationships"><Relationship Id="rId3" Type="http://schemas.openxmlformats.org/officeDocument/2006/relationships/package" Target="../embeddings/Microsoft_Excel_Worksheet34.xlsx"/><Relationship Id="rId2" Type="http://schemas.microsoft.com/office/2011/relationships/chartColorStyle" Target="colors35.xml"/><Relationship Id="rId1" Type="http://schemas.microsoft.com/office/2011/relationships/chartStyle" Target="style35.xml"/></Relationships>
</file>

<file path=ppt/charts/_rels/chart36.xml.rels><?xml version="1.0" encoding="UTF-8" standalone="yes"?>
<Relationships xmlns="http://schemas.openxmlformats.org/package/2006/relationships"><Relationship Id="rId3" Type="http://schemas.openxmlformats.org/officeDocument/2006/relationships/package" Target="../embeddings/Microsoft_Excel_Worksheet35.xlsx"/><Relationship Id="rId2" Type="http://schemas.microsoft.com/office/2011/relationships/chartColorStyle" Target="colors36.xml"/><Relationship Id="rId1" Type="http://schemas.microsoft.com/office/2011/relationships/chartStyle" Target="style36.xml"/></Relationships>
</file>

<file path=ppt/charts/_rels/chart37.xml.rels><?xml version="1.0" encoding="UTF-8" standalone="yes"?>
<Relationships xmlns="http://schemas.openxmlformats.org/package/2006/relationships"><Relationship Id="rId3" Type="http://schemas.openxmlformats.org/officeDocument/2006/relationships/oleObject" Target="file:///C:\Users\Giorgia\Desktop\Survey%20OK%20e%20classi%20DA%20CO%20MI.xlsx" TargetMode="External"/><Relationship Id="rId2" Type="http://schemas.microsoft.com/office/2011/relationships/chartColorStyle" Target="colors37.xml"/><Relationship Id="rId1" Type="http://schemas.microsoft.com/office/2011/relationships/chartStyle" Target="style37.xml"/></Relationships>
</file>

<file path=ppt/charts/_rels/chart38.xml.rels><?xml version="1.0" encoding="UTF-8" standalone="yes"?>
<Relationships xmlns="http://schemas.openxmlformats.org/package/2006/relationships"><Relationship Id="rId3" Type="http://schemas.openxmlformats.org/officeDocument/2006/relationships/oleObject" Target="file:///C:\Users\Giorgia\Desktop\Gio-Database_punteggi%20e%20valutazione%20scientificit&#224;.xlsx" TargetMode="External"/><Relationship Id="rId2" Type="http://schemas.microsoft.com/office/2011/relationships/chartColorStyle" Target="colors38.xml"/><Relationship Id="rId1" Type="http://schemas.microsoft.com/office/2011/relationships/chartStyle" Target="style38.xml"/></Relationships>
</file>

<file path=ppt/charts/_rels/chart39.xml.rels><?xml version="1.0" encoding="UTF-8" standalone="yes"?>
<Relationships xmlns="http://schemas.openxmlformats.org/package/2006/relationships"><Relationship Id="rId3" Type="http://schemas.openxmlformats.org/officeDocument/2006/relationships/oleObject" Target="file:///C:\Users\Giorgia\Desktop\Gio-Database_punteggi%20e%20valutazione%20scientificit&#224;.xlsx" TargetMode="External"/><Relationship Id="rId2" Type="http://schemas.microsoft.com/office/2011/relationships/chartColorStyle" Target="colors39.xml"/><Relationship Id="rId1" Type="http://schemas.microsoft.com/office/2011/relationships/chartStyle" Target="style39.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Darwiniani</a:t>
            </a:r>
            <a:r>
              <a:rPr lang="en-US" sz="1600" dirty="0"/>
              <a:t> </a:t>
            </a:r>
            <a:r>
              <a:rPr lang="en-US" sz="1600" dirty="0" err="1"/>
              <a:t>sul</a:t>
            </a:r>
            <a:r>
              <a:rPr lang="en-US" sz="1600" dirty="0"/>
              <a:t> </a:t>
            </a:r>
            <a:r>
              <a:rPr lang="en-US" sz="1600" dirty="0" err="1"/>
              <a:t>totale</a:t>
            </a:r>
            <a:endParaRPr lang="en-US" sz="16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E73B-4C08-9FB0-40BE3657FB2A}"/>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2-E73B-4C08-9FB0-40BE3657FB2A}"/>
              </c:ext>
            </c:extLst>
          </c:dPt>
          <c:dLbls>
            <c:dLbl>
              <c:idx val="0"/>
              <c:tx>
                <c:rich>
                  <a:bodyPr/>
                  <a:lstStyle/>
                  <a:p>
                    <a:fld id="{118B1B0E-0B6E-4248-B46F-E6048D528DDE}" type="VALUE">
                      <a:rPr lang="en-US" smtClean="0"/>
                      <a:pPr/>
                      <a:t>[VALORE]</a:t>
                    </a:fld>
                    <a:endParaRPr lang="it-IT"/>
                  </a:p>
                </c:rich>
              </c:tx>
              <c:dLblPos val="ctr"/>
              <c:showLegendKey val="0"/>
              <c:showVal val="0"/>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E73B-4C08-9FB0-40BE3657FB2A}"/>
                </c:ext>
              </c:extLst>
            </c:dLbl>
            <c:dLbl>
              <c:idx val="1"/>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73B-4C08-9FB0-40BE3657FB2A}"/>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DA</c:v>
                </c:pt>
                <c:pt idx="1">
                  <c:v>Altro</c:v>
                </c:pt>
              </c:strCache>
            </c:strRef>
          </c:cat>
          <c:val>
            <c:numRef>
              <c:f>Foglio1!$B$2:$B$3</c:f>
              <c:numCache>
                <c:formatCode>General</c:formatCode>
                <c:ptCount val="2"/>
                <c:pt idx="0">
                  <c:v>73</c:v>
                </c:pt>
                <c:pt idx="1">
                  <c:v>311</c:v>
                </c:pt>
              </c:numCache>
            </c:numRef>
          </c:val>
          <c:extLst>
            <c:ext xmlns:c16="http://schemas.microsoft.com/office/drawing/2014/chart" uri="{C3380CC4-5D6E-409C-BE32-E72D297353CC}">
              <c16:uniqueId val="{00000000-E73B-4C08-9FB0-40BE3657FB2A}"/>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400" dirty="0" err="1"/>
              <a:t>Esperienza</a:t>
            </a:r>
            <a:r>
              <a:rPr lang="en-US" sz="1400" dirty="0"/>
              <a:t> con </a:t>
            </a:r>
            <a:r>
              <a:rPr lang="en-US" sz="1400" dirty="0" err="1"/>
              <a:t>dei</a:t>
            </a:r>
            <a:r>
              <a:rPr lang="en-US" sz="1400" dirty="0"/>
              <a:t> </a:t>
            </a:r>
            <a:r>
              <a:rPr lang="en-US" sz="1400" dirty="0" err="1"/>
              <a:t>membri</a:t>
            </a:r>
            <a:endParaRPr lang="en-US" sz="14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DF1C-4533-B156-823298EF5712}"/>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DF1C-4533-B156-823298EF5712}"/>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27</c:v>
                </c:pt>
                <c:pt idx="1">
                  <c:v>46</c:v>
                </c:pt>
              </c:numCache>
            </c:numRef>
          </c:val>
          <c:extLst>
            <c:ext xmlns:c16="http://schemas.microsoft.com/office/drawing/2014/chart" uri="{C3380CC4-5D6E-409C-BE32-E72D297353CC}">
              <c16:uniqueId val="{00000004-DF1C-4533-B156-823298EF5712}"/>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r>
              <a:rPr lang="it-IT" dirty="0">
                <a:solidFill>
                  <a:schemeClr val="bg1"/>
                </a:solidFill>
              </a:rPr>
              <a:t>Sforzo medio nel lavorare in team </a:t>
            </a:r>
          </a:p>
          <a:p>
            <a:pPr>
              <a:defRPr/>
            </a:pPr>
            <a:r>
              <a:rPr lang="it-IT" dirty="0">
                <a:solidFill>
                  <a:schemeClr val="bg1"/>
                </a:solidFill>
              </a:rPr>
              <a:t>(0: no sforzo; 7: max sforzo)</a:t>
            </a:r>
          </a:p>
          <a:p>
            <a:pPr>
              <a:defRPr/>
            </a:pPr>
            <a:endParaRPr lang="it-IT" dirty="0"/>
          </a:p>
        </c:rich>
      </c:tx>
      <c:layout>
        <c:manualLayout>
          <c:xMode val="edge"/>
          <c:yMode val="edge"/>
          <c:x val="0.24687018009505987"/>
          <c:y val="6.7575872540198336E-3"/>
        </c:manualLayout>
      </c:layout>
      <c:overlay val="0"/>
      <c:spPr>
        <a:noFill/>
        <a:ln>
          <a:noFill/>
        </a:ln>
        <a:effectLst/>
      </c:spPr>
      <c:txPr>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endParaRPr lang="it-IT"/>
        </a:p>
      </c:txPr>
    </c:title>
    <c:autoTitleDeleted val="0"/>
    <c:plotArea>
      <c:layout/>
      <c:barChart>
        <c:barDir val="bar"/>
        <c:grouping val="stacked"/>
        <c:varyColors val="0"/>
        <c:ser>
          <c:idx val="0"/>
          <c:order val="0"/>
          <c:tx>
            <c:strRef>
              <c:f>Foglio1!$B$1</c:f>
              <c:strCache>
                <c:ptCount val="1"/>
                <c:pt idx="0">
                  <c:v>Serie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it-IT"/>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Foglio1!$A$2:$A$3</c:f>
              <c:strCache>
                <c:ptCount val="1"/>
                <c:pt idx="0">
                  <c:v>Score raggiunto</c:v>
                </c:pt>
              </c:strCache>
            </c:strRef>
          </c:cat>
          <c:val>
            <c:numRef>
              <c:f>Foglio1!$B$2:$B$3</c:f>
              <c:numCache>
                <c:formatCode>General</c:formatCode>
                <c:ptCount val="2"/>
                <c:pt idx="0">
                  <c:v>4.7</c:v>
                </c:pt>
              </c:numCache>
            </c:numRef>
          </c:val>
          <c:extLst>
            <c:ext xmlns:c16="http://schemas.microsoft.com/office/drawing/2014/chart" uri="{C3380CC4-5D6E-409C-BE32-E72D297353CC}">
              <c16:uniqueId val="{00000000-8ABB-4157-8F12-238997C9E661}"/>
            </c:ext>
          </c:extLst>
        </c:ser>
        <c:ser>
          <c:idx val="1"/>
          <c:order val="1"/>
          <c:tx>
            <c:strRef>
              <c:f>Foglio1!$C$1</c:f>
              <c:strCache>
                <c:ptCount val="1"/>
                <c:pt idx="0">
                  <c:v>Serie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it-IT"/>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Foglio1!$A$2:$A$3</c:f>
              <c:strCache>
                <c:ptCount val="1"/>
                <c:pt idx="0">
                  <c:v>Score raggiunto</c:v>
                </c:pt>
              </c:strCache>
            </c:strRef>
          </c:cat>
          <c:val>
            <c:numRef>
              <c:f>Foglio1!$C$2:$C$3</c:f>
              <c:numCache>
                <c:formatCode>General</c:formatCode>
                <c:ptCount val="2"/>
                <c:pt idx="0">
                  <c:v>2.2999999999999998</c:v>
                </c:pt>
              </c:numCache>
            </c:numRef>
          </c:val>
          <c:extLst>
            <c:ext xmlns:c16="http://schemas.microsoft.com/office/drawing/2014/chart" uri="{C3380CC4-5D6E-409C-BE32-E72D297353CC}">
              <c16:uniqueId val="{00000001-8ABB-4157-8F12-238997C9E661}"/>
            </c:ext>
          </c:extLst>
        </c:ser>
        <c:dLbls>
          <c:dLblPos val="ctr"/>
          <c:showLegendKey val="0"/>
          <c:showVal val="1"/>
          <c:showCatName val="0"/>
          <c:showSerName val="0"/>
          <c:showPercent val="0"/>
          <c:showBubbleSize val="0"/>
        </c:dLbls>
        <c:gapWidth val="79"/>
        <c:overlap val="100"/>
        <c:axId val="1036019984"/>
        <c:axId val="1036016656"/>
      </c:barChart>
      <c:catAx>
        <c:axId val="10360199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bg1"/>
                </a:solidFill>
                <a:latin typeface="+mn-lt"/>
                <a:ea typeface="+mn-ea"/>
                <a:cs typeface="+mn-cs"/>
              </a:defRPr>
            </a:pPr>
            <a:endParaRPr lang="it-IT"/>
          </a:p>
        </c:txPr>
        <c:crossAx val="1036016656"/>
        <c:crosses val="autoZero"/>
        <c:auto val="1"/>
        <c:lblAlgn val="ctr"/>
        <c:lblOffset val="100"/>
        <c:noMultiLvlLbl val="0"/>
      </c:catAx>
      <c:valAx>
        <c:axId val="1036016656"/>
        <c:scaling>
          <c:orientation val="minMax"/>
        </c:scaling>
        <c:delete val="1"/>
        <c:axPos val="b"/>
        <c:numFmt formatCode="General" sourceLinked="1"/>
        <c:majorTickMark val="none"/>
        <c:minorTickMark val="none"/>
        <c:tickLblPos val="nextTo"/>
        <c:crossAx val="10360199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Almeno</a:t>
            </a:r>
            <a:r>
              <a:rPr lang="en-US" sz="1600" dirty="0"/>
              <a:t> 1 </a:t>
            </a:r>
            <a:r>
              <a:rPr lang="en-US" sz="1600" dirty="0" err="1"/>
              <a:t>esperienza</a:t>
            </a:r>
            <a:r>
              <a:rPr lang="en-US" sz="1600" dirty="0"/>
              <a:t> </a:t>
            </a:r>
            <a:r>
              <a:rPr lang="en-US" sz="1600" dirty="0" err="1"/>
              <a:t>su</a:t>
            </a:r>
            <a:r>
              <a:rPr lang="en-US" sz="1600" dirty="0"/>
              <a:t> 3</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D0FB-4913-B0CD-B34C530A64AF}"/>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D0FB-4913-B0CD-B34C530A64AF}"/>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Almeno 1 esperienza su 3</c:v>
                </c:pt>
                <c:pt idx="1">
                  <c:v>Tot</c:v>
                </c:pt>
              </c:strCache>
            </c:strRef>
          </c:cat>
          <c:val>
            <c:numRef>
              <c:f>Foglio1!$B$2:$B$3</c:f>
              <c:numCache>
                <c:formatCode>General</c:formatCode>
                <c:ptCount val="2"/>
                <c:pt idx="0">
                  <c:v>56</c:v>
                </c:pt>
                <c:pt idx="1">
                  <c:v>163</c:v>
                </c:pt>
              </c:numCache>
            </c:numRef>
          </c:val>
          <c:extLst>
            <c:ext xmlns:c16="http://schemas.microsoft.com/office/drawing/2014/chart" uri="{C3380CC4-5D6E-409C-BE32-E72D297353CC}">
              <c16:uniqueId val="{00000004-D0FB-4913-B0CD-B34C530A64AF}"/>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it-IT" dirty="0"/>
              <a:t>Comunitari sul totale</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7A5C-4757-80D9-3B2B37CACB6C}"/>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7A5C-4757-80D9-3B2B37CACB6C}"/>
              </c:ext>
            </c:extLst>
          </c:dPt>
          <c:dLbls>
            <c:dLbl>
              <c:idx val="0"/>
              <c:tx>
                <c:rich>
                  <a:bodyPr/>
                  <a:lstStyle/>
                  <a:p>
                    <a:fld id="{C37D1D4D-AAA3-45F9-9209-4CCB8CA045F7}" type="VALUE">
                      <a:rPr lang="en-US" smtClean="0"/>
                      <a:pPr/>
                      <a:t>[VALORE]</a:t>
                    </a:fld>
                    <a:endParaRPr lang="it-IT"/>
                  </a:p>
                </c:rich>
              </c:tx>
              <c:dLblPos val="ctr"/>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7A5C-4757-80D9-3B2B37CACB6C}"/>
                </c:ext>
              </c:extLst>
            </c:dLbl>
            <c:dLbl>
              <c:idx val="1"/>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7A5C-4757-80D9-3B2B37CACB6C}"/>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CO</c:v>
                </c:pt>
                <c:pt idx="1">
                  <c:v>Altro</c:v>
                </c:pt>
              </c:strCache>
            </c:strRef>
          </c:cat>
          <c:val>
            <c:numRef>
              <c:f>Foglio1!$B$2:$B$3</c:f>
              <c:numCache>
                <c:formatCode>General</c:formatCode>
                <c:ptCount val="2"/>
                <c:pt idx="0">
                  <c:v>91</c:v>
                </c:pt>
                <c:pt idx="1">
                  <c:v>293</c:v>
                </c:pt>
              </c:numCache>
            </c:numRef>
          </c:val>
          <c:extLst>
            <c:ext xmlns:c16="http://schemas.microsoft.com/office/drawing/2014/chart" uri="{C3380CC4-5D6E-409C-BE32-E72D297353CC}">
              <c16:uniqueId val="{00000004-7A5C-4757-80D9-3B2B37CACB6C}"/>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Prodotto</a:t>
            </a:r>
            <a:r>
              <a:rPr lang="en-US" sz="1600" dirty="0"/>
              <a:t>/</a:t>
            </a:r>
            <a:r>
              <a:rPr lang="en-US" sz="1600" dirty="0" err="1"/>
              <a:t>Servizio</a:t>
            </a:r>
            <a:endParaRPr lang="en-US" sz="16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Prodotto/Servizio</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DDF6-4CC6-8D00-C4EC478C3615}"/>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DDF6-4CC6-8D00-C4EC478C3615}"/>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DDF6-4CC6-8D00-C4EC478C3615}"/>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Foglio1!$A$2:$A$4</c:f>
              <c:strCache>
                <c:ptCount val="3"/>
                <c:pt idx="0">
                  <c:v>Prodotto</c:v>
                </c:pt>
                <c:pt idx="1">
                  <c:v>Servizio</c:v>
                </c:pt>
                <c:pt idx="2">
                  <c:v>Entrambi</c:v>
                </c:pt>
              </c:strCache>
            </c:strRef>
          </c:cat>
          <c:val>
            <c:numRef>
              <c:f>Foglio1!$B$2:$B$4</c:f>
              <c:numCache>
                <c:formatCode>General</c:formatCode>
                <c:ptCount val="3"/>
                <c:pt idx="0">
                  <c:v>25</c:v>
                </c:pt>
                <c:pt idx="1">
                  <c:v>60</c:v>
                </c:pt>
                <c:pt idx="2">
                  <c:v>6</c:v>
                </c:pt>
              </c:numCache>
            </c:numRef>
          </c:val>
          <c:extLst>
            <c:ext xmlns:c16="http://schemas.microsoft.com/office/drawing/2014/chart" uri="{C3380CC4-5D6E-409C-BE32-E72D297353CC}">
              <c16:uniqueId val="{00000006-DDF6-4CC6-8D00-C4EC478C3615}"/>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Titolo</a:t>
            </a:r>
            <a:r>
              <a:rPr lang="en-US" sz="1600" dirty="0"/>
              <a:t> </a:t>
            </a:r>
            <a:r>
              <a:rPr lang="en-US" sz="1600" dirty="0" err="1"/>
              <a:t>più</a:t>
            </a:r>
            <a:r>
              <a:rPr lang="en-US" sz="1600" dirty="0"/>
              <a:t> alto</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Titolo più alto</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16E6-4548-8105-E2775A37D150}"/>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16E6-4548-8105-E2775A37D150}"/>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16E6-4548-8105-E2775A37D150}"/>
              </c:ext>
            </c:extLst>
          </c:dPt>
          <c:dPt>
            <c:idx val="3"/>
            <c:bubble3D val="0"/>
            <c:spPr>
              <a:solidFill>
                <a:schemeClr val="accent4"/>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7-16E6-4548-8105-E2775A37D150}"/>
              </c:ext>
            </c:extLst>
          </c:dPt>
          <c:dPt>
            <c:idx val="4"/>
            <c:bubble3D val="0"/>
            <c:spPr>
              <a:solidFill>
                <a:schemeClr val="accent5"/>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9-16E6-4548-8105-E2775A37D150}"/>
              </c:ext>
            </c:extLst>
          </c:dPt>
          <c:dPt>
            <c:idx val="5"/>
            <c:bubble3D val="0"/>
            <c:spPr>
              <a:solidFill>
                <a:schemeClr val="accent6"/>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B-16E6-4548-8105-E2775A37D150}"/>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Foglio1!$A$2:$A$7</c:f>
              <c:strCache>
                <c:ptCount val="6"/>
                <c:pt idx="0">
                  <c:v>Diploma</c:v>
                </c:pt>
                <c:pt idx="1">
                  <c:v>Laureando</c:v>
                </c:pt>
                <c:pt idx="2">
                  <c:v>LT</c:v>
                </c:pt>
                <c:pt idx="3">
                  <c:v>LM</c:v>
                </c:pt>
                <c:pt idx="4">
                  <c:v>Master</c:v>
                </c:pt>
                <c:pt idx="5">
                  <c:v>PhD</c:v>
                </c:pt>
              </c:strCache>
            </c:strRef>
          </c:cat>
          <c:val>
            <c:numRef>
              <c:f>Foglio1!$B$2:$B$7</c:f>
              <c:numCache>
                <c:formatCode>General</c:formatCode>
                <c:ptCount val="6"/>
                <c:pt idx="0">
                  <c:v>17</c:v>
                </c:pt>
                <c:pt idx="1">
                  <c:v>16</c:v>
                </c:pt>
                <c:pt idx="2">
                  <c:v>19</c:v>
                </c:pt>
                <c:pt idx="3">
                  <c:v>16</c:v>
                </c:pt>
                <c:pt idx="4">
                  <c:v>20</c:v>
                </c:pt>
                <c:pt idx="5">
                  <c:v>3</c:v>
                </c:pt>
              </c:numCache>
            </c:numRef>
          </c:val>
          <c:extLst>
            <c:ext xmlns:c16="http://schemas.microsoft.com/office/drawing/2014/chart" uri="{C3380CC4-5D6E-409C-BE32-E72D297353CC}">
              <c16:uniqueId val="{0000000C-16E6-4548-8105-E2775A37D150}"/>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Già</a:t>
            </a:r>
            <a:r>
              <a:rPr lang="en-US" sz="1600" dirty="0"/>
              <a:t> </a:t>
            </a:r>
            <a:r>
              <a:rPr lang="en-US" sz="1600" dirty="0" err="1"/>
              <a:t>fondato</a:t>
            </a:r>
            <a:r>
              <a:rPr lang="en-US" sz="1600" dirty="0"/>
              <a:t> </a:t>
            </a:r>
            <a:r>
              <a:rPr lang="en-US" sz="1600" dirty="0" err="1"/>
              <a:t>altre</a:t>
            </a:r>
            <a:r>
              <a:rPr lang="en-US" sz="1600" baseline="0" dirty="0"/>
              <a:t> </a:t>
            </a:r>
            <a:r>
              <a:rPr lang="en-US" sz="1600" baseline="0" dirty="0" err="1"/>
              <a:t>imprese</a:t>
            </a:r>
            <a:endParaRPr lang="en-US" sz="16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Già fondato altre imprese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2074-4F3E-B0F0-B223E75A2B32}"/>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2074-4F3E-B0F0-B223E75A2B32}"/>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22</c:v>
                </c:pt>
                <c:pt idx="1">
                  <c:v>69</c:v>
                </c:pt>
              </c:numCache>
            </c:numRef>
          </c:val>
          <c:extLst>
            <c:ext xmlns:c16="http://schemas.microsoft.com/office/drawing/2014/chart" uri="{C3380CC4-5D6E-409C-BE32-E72D297353CC}">
              <c16:uniqueId val="{00000004-2074-4F3E-B0F0-B223E75A2B32}"/>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a:t>Corso di </a:t>
            </a:r>
            <a:r>
              <a:rPr lang="en-US" sz="1600" dirty="0" err="1"/>
              <a:t>economia</a:t>
            </a:r>
            <a:r>
              <a:rPr lang="en-US" sz="1600" dirty="0"/>
              <a:t> in BG</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6108-4C29-9330-AE769A8C1C7E}"/>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6108-4C29-9330-AE769A8C1C7E}"/>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63</c:v>
                </c:pt>
                <c:pt idx="1">
                  <c:v>28</c:v>
                </c:pt>
              </c:numCache>
            </c:numRef>
          </c:val>
          <c:extLst>
            <c:ext xmlns:c16="http://schemas.microsoft.com/office/drawing/2014/chart" uri="{C3380CC4-5D6E-409C-BE32-E72D297353CC}">
              <c16:uniqueId val="{00000004-6108-4C29-9330-AE769A8C1C7E}"/>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a:t>Corso di </a:t>
            </a:r>
            <a:r>
              <a:rPr lang="en-US" sz="1600" dirty="0" err="1"/>
              <a:t>imprenditorialità</a:t>
            </a:r>
            <a:endParaRPr lang="en-US" sz="16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37FC-4503-8967-87AC931338B5}"/>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37FC-4503-8967-87AC931338B5}"/>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42</c:v>
                </c:pt>
                <c:pt idx="1">
                  <c:v>49</c:v>
                </c:pt>
              </c:numCache>
            </c:numRef>
          </c:val>
          <c:extLst>
            <c:ext xmlns:c16="http://schemas.microsoft.com/office/drawing/2014/chart" uri="{C3380CC4-5D6E-409C-BE32-E72D297353CC}">
              <c16:uniqueId val="{00000004-37FC-4503-8967-87AC931338B5}"/>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Almeno</a:t>
            </a:r>
            <a:r>
              <a:rPr lang="en-US" sz="1600" dirty="0"/>
              <a:t> 1 Corso </a:t>
            </a:r>
            <a:r>
              <a:rPr lang="en-US" sz="1600" dirty="0" err="1"/>
              <a:t>su</a:t>
            </a:r>
            <a:r>
              <a:rPr lang="en-US" sz="1600" dirty="0"/>
              <a:t> 2</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4F2D-4493-82B0-F6125F15F0C1}"/>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4F2D-4493-82B0-F6125F15F0C1}"/>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105</c:v>
                </c:pt>
                <c:pt idx="1">
                  <c:v>77</c:v>
                </c:pt>
              </c:numCache>
            </c:numRef>
          </c:val>
          <c:extLst>
            <c:ext xmlns:c16="http://schemas.microsoft.com/office/drawing/2014/chart" uri="{C3380CC4-5D6E-409C-BE32-E72D297353CC}">
              <c16:uniqueId val="{00000004-4F2D-4493-82B0-F6125F15F0C1}"/>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Prodotto</a:t>
            </a:r>
            <a:r>
              <a:rPr lang="en-US" sz="1600" dirty="0"/>
              <a:t>/</a:t>
            </a:r>
            <a:r>
              <a:rPr lang="en-US" sz="1600" dirty="0" err="1"/>
              <a:t>Servizio</a:t>
            </a:r>
            <a:endParaRPr lang="en-US" sz="16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Prodotto/Servizio</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ADCB-44D3-B43B-6A04F109A35C}"/>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ADCB-44D3-B43B-6A04F109A35C}"/>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6759-4A8E-BB0D-AFC71A0C759B}"/>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Foglio1!$A$2:$A$4</c:f>
              <c:strCache>
                <c:ptCount val="3"/>
                <c:pt idx="0">
                  <c:v>Prodotto</c:v>
                </c:pt>
                <c:pt idx="1">
                  <c:v>Servizio</c:v>
                </c:pt>
                <c:pt idx="2">
                  <c:v>Entrambi</c:v>
                </c:pt>
              </c:strCache>
            </c:strRef>
          </c:cat>
          <c:val>
            <c:numRef>
              <c:f>Foglio1!$B$2:$B$4</c:f>
              <c:numCache>
                <c:formatCode>General</c:formatCode>
                <c:ptCount val="3"/>
                <c:pt idx="0">
                  <c:v>32</c:v>
                </c:pt>
                <c:pt idx="1">
                  <c:v>37</c:v>
                </c:pt>
                <c:pt idx="2">
                  <c:v>4</c:v>
                </c:pt>
              </c:numCache>
            </c:numRef>
          </c:val>
          <c:extLst>
            <c:ext xmlns:c16="http://schemas.microsoft.com/office/drawing/2014/chart" uri="{C3380CC4-5D6E-409C-BE32-E72D297353CC}">
              <c16:uniqueId val="{00000004-ADCB-44D3-B43B-6A04F109A35C}"/>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Stessa</a:t>
            </a:r>
            <a:r>
              <a:rPr lang="en-US" sz="1600" dirty="0"/>
              <a:t> </a:t>
            </a:r>
            <a:r>
              <a:rPr lang="en-US" sz="1600" dirty="0" err="1"/>
              <a:t>uni</a:t>
            </a:r>
            <a:r>
              <a:rPr lang="en-US" sz="1600" dirty="0"/>
              <a:t> </a:t>
            </a:r>
            <a:r>
              <a:rPr lang="en-US" sz="1600" dirty="0" err="1"/>
              <a:t>dei</a:t>
            </a:r>
            <a:r>
              <a:rPr lang="en-US" sz="1600" dirty="0"/>
              <a:t> </a:t>
            </a:r>
            <a:r>
              <a:rPr lang="en-US" sz="1600" dirty="0" err="1"/>
              <a:t>membri</a:t>
            </a:r>
            <a:endParaRPr lang="en-US" sz="16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F70D-4700-8311-36974B1B7A54}"/>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F70D-4700-8311-36974B1B7A54}"/>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31</c:v>
                </c:pt>
                <c:pt idx="1">
                  <c:v>60</c:v>
                </c:pt>
              </c:numCache>
            </c:numRef>
          </c:val>
          <c:extLst>
            <c:ext xmlns:c16="http://schemas.microsoft.com/office/drawing/2014/chart" uri="{C3380CC4-5D6E-409C-BE32-E72D297353CC}">
              <c16:uniqueId val="{00000004-F70D-4700-8311-36974B1B7A54}"/>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400" dirty="0" err="1"/>
              <a:t>Stessa</a:t>
            </a:r>
            <a:r>
              <a:rPr lang="en-US" sz="1400" dirty="0"/>
              <a:t> </a:t>
            </a:r>
            <a:r>
              <a:rPr lang="en-US" sz="1400" dirty="0" err="1"/>
              <a:t>azienda</a:t>
            </a:r>
            <a:r>
              <a:rPr lang="en-US" sz="1400" dirty="0"/>
              <a:t> </a:t>
            </a:r>
            <a:r>
              <a:rPr lang="en-US" sz="1400" dirty="0" err="1"/>
              <a:t>dei</a:t>
            </a:r>
            <a:r>
              <a:rPr lang="en-US" sz="1400" dirty="0"/>
              <a:t> </a:t>
            </a:r>
            <a:r>
              <a:rPr lang="en-US" sz="1400" dirty="0" err="1"/>
              <a:t>membri</a:t>
            </a:r>
            <a:endParaRPr lang="en-US" sz="14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8310-448D-8C7E-F4C3390EFDDE}"/>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8310-448D-8C7E-F4C3390EFDDE}"/>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22</c:v>
                </c:pt>
                <c:pt idx="1">
                  <c:v>69</c:v>
                </c:pt>
              </c:numCache>
            </c:numRef>
          </c:val>
          <c:extLst>
            <c:ext xmlns:c16="http://schemas.microsoft.com/office/drawing/2014/chart" uri="{C3380CC4-5D6E-409C-BE32-E72D297353CC}">
              <c16:uniqueId val="{00000004-8310-448D-8C7E-F4C3390EFDDE}"/>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400" dirty="0" err="1"/>
              <a:t>Esperienza</a:t>
            </a:r>
            <a:r>
              <a:rPr lang="en-US" sz="1400" dirty="0"/>
              <a:t> con </a:t>
            </a:r>
            <a:r>
              <a:rPr lang="en-US" sz="1400" dirty="0" err="1"/>
              <a:t>dei</a:t>
            </a:r>
            <a:r>
              <a:rPr lang="en-US" sz="1400" dirty="0"/>
              <a:t> </a:t>
            </a:r>
            <a:r>
              <a:rPr lang="en-US" sz="1400" dirty="0" err="1"/>
              <a:t>membri</a:t>
            </a:r>
            <a:endParaRPr lang="en-US" sz="14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9B59-4B2E-AEFB-04856DE9B7B7}"/>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9B59-4B2E-AEFB-04856DE9B7B7}"/>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43</c:v>
                </c:pt>
                <c:pt idx="1">
                  <c:v>48</c:v>
                </c:pt>
              </c:numCache>
            </c:numRef>
          </c:val>
          <c:extLst>
            <c:ext xmlns:c16="http://schemas.microsoft.com/office/drawing/2014/chart" uri="{C3380CC4-5D6E-409C-BE32-E72D297353CC}">
              <c16:uniqueId val="{00000004-9B59-4B2E-AEFB-04856DE9B7B7}"/>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r>
              <a:rPr lang="it-IT" dirty="0">
                <a:solidFill>
                  <a:schemeClr val="bg1"/>
                </a:solidFill>
              </a:rPr>
              <a:t>Sforzo medio NEL lavorare in team </a:t>
            </a:r>
          </a:p>
          <a:p>
            <a:pPr>
              <a:defRPr/>
            </a:pPr>
            <a:r>
              <a:rPr lang="it-IT" dirty="0">
                <a:solidFill>
                  <a:schemeClr val="bg1"/>
                </a:solidFill>
              </a:rPr>
              <a:t>(0: no sforzo; 7: max sforzo)</a:t>
            </a:r>
          </a:p>
          <a:p>
            <a:pPr>
              <a:defRPr/>
            </a:pPr>
            <a:endParaRPr lang="it-IT" dirty="0"/>
          </a:p>
        </c:rich>
      </c:tx>
      <c:layout>
        <c:manualLayout>
          <c:xMode val="edge"/>
          <c:yMode val="edge"/>
          <c:x val="0.24687018009505987"/>
          <c:y val="6.7575872540198336E-3"/>
        </c:manualLayout>
      </c:layout>
      <c:overlay val="0"/>
      <c:spPr>
        <a:noFill/>
        <a:ln>
          <a:noFill/>
        </a:ln>
        <a:effectLst/>
      </c:spPr>
      <c:txPr>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endParaRPr lang="it-IT"/>
        </a:p>
      </c:txPr>
    </c:title>
    <c:autoTitleDeleted val="0"/>
    <c:plotArea>
      <c:layout/>
      <c:barChart>
        <c:barDir val="bar"/>
        <c:grouping val="stacked"/>
        <c:varyColors val="0"/>
        <c:ser>
          <c:idx val="0"/>
          <c:order val="0"/>
          <c:tx>
            <c:strRef>
              <c:f>Foglio1!$B$1</c:f>
              <c:strCache>
                <c:ptCount val="1"/>
                <c:pt idx="0">
                  <c:v>Serie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it-IT"/>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Foglio1!$A$2:$A$3</c:f>
              <c:strCache>
                <c:ptCount val="1"/>
                <c:pt idx="0">
                  <c:v>Score raggiunto</c:v>
                </c:pt>
              </c:strCache>
            </c:strRef>
          </c:cat>
          <c:val>
            <c:numRef>
              <c:f>Foglio1!$B$2:$B$3</c:f>
              <c:numCache>
                <c:formatCode>General</c:formatCode>
                <c:ptCount val="2"/>
                <c:pt idx="0">
                  <c:v>5.25</c:v>
                </c:pt>
              </c:numCache>
            </c:numRef>
          </c:val>
          <c:extLst>
            <c:ext xmlns:c16="http://schemas.microsoft.com/office/drawing/2014/chart" uri="{C3380CC4-5D6E-409C-BE32-E72D297353CC}">
              <c16:uniqueId val="{00000000-1917-438A-8CEB-BD2503993E40}"/>
            </c:ext>
          </c:extLst>
        </c:ser>
        <c:ser>
          <c:idx val="1"/>
          <c:order val="1"/>
          <c:tx>
            <c:strRef>
              <c:f>Foglio1!$C$1</c:f>
              <c:strCache>
                <c:ptCount val="1"/>
                <c:pt idx="0">
                  <c:v>Serie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it-IT"/>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Foglio1!$A$2:$A$3</c:f>
              <c:strCache>
                <c:ptCount val="1"/>
                <c:pt idx="0">
                  <c:v>Score raggiunto</c:v>
                </c:pt>
              </c:strCache>
            </c:strRef>
          </c:cat>
          <c:val>
            <c:numRef>
              <c:f>Foglio1!$C$2:$C$3</c:f>
              <c:numCache>
                <c:formatCode>General</c:formatCode>
                <c:ptCount val="2"/>
                <c:pt idx="0">
                  <c:v>1.75</c:v>
                </c:pt>
              </c:numCache>
            </c:numRef>
          </c:val>
          <c:extLst>
            <c:ext xmlns:c16="http://schemas.microsoft.com/office/drawing/2014/chart" uri="{C3380CC4-5D6E-409C-BE32-E72D297353CC}">
              <c16:uniqueId val="{00000001-1917-438A-8CEB-BD2503993E40}"/>
            </c:ext>
          </c:extLst>
        </c:ser>
        <c:dLbls>
          <c:dLblPos val="ctr"/>
          <c:showLegendKey val="0"/>
          <c:showVal val="1"/>
          <c:showCatName val="0"/>
          <c:showSerName val="0"/>
          <c:showPercent val="0"/>
          <c:showBubbleSize val="0"/>
        </c:dLbls>
        <c:gapWidth val="79"/>
        <c:overlap val="100"/>
        <c:axId val="1036019984"/>
        <c:axId val="1036016656"/>
      </c:barChart>
      <c:catAx>
        <c:axId val="10360199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bg1"/>
                </a:solidFill>
                <a:latin typeface="+mn-lt"/>
                <a:ea typeface="+mn-ea"/>
                <a:cs typeface="+mn-cs"/>
              </a:defRPr>
            </a:pPr>
            <a:endParaRPr lang="it-IT"/>
          </a:p>
        </c:txPr>
        <c:crossAx val="1036016656"/>
        <c:crosses val="autoZero"/>
        <c:auto val="1"/>
        <c:lblAlgn val="ctr"/>
        <c:lblOffset val="100"/>
        <c:noMultiLvlLbl val="0"/>
      </c:catAx>
      <c:valAx>
        <c:axId val="1036016656"/>
        <c:scaling>
          <c:orientation val="minMax"/>
        </c:scaling>
        <c:delete val="1"/>
        <c:axPos val="b"/>
        <c:numFmt formatCode="General" sourceLinked="1"/>
        <c:majorTickMark val="none"/>
        <c:minorTickMark val="none"/>
        <c:tickLblPos val="nextTo"/>
        <c:crossAx val="10360199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Almeno</a:t>
            </a:r>
            <a:r>
              <a:rPr lang="en-US" sz="1600" dirty="0"/>
              <a:t> 1 </a:t>
            </a:r>
            <a:r>
              <a:rPr lang="en-US" sz="1600" dirty="0" err="1"/>
              <a:t>esperienza</a:t>
            </a:r>
            <a:r>
              <a:rPr lang="en-US" sz="1600" dirty="0"/>
              <a:t> </a:t>
            </a:r>
            <a:r>
              <a:rPr lang="en-US" sz="1600" dirty="0" err="1"/>
              <a:t>su</a:t>
            </a:r>
            <a:r>
              <a:rPr lang="en-US" sz="1600" dirty="0"/>
              <a:t> 3</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2698-4B02-9E4E-E22EAB0C8837}"/>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2698-4B02-9E4E-E22EAB0C8837}"/>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Almeno 1 esperienza su 3</c:v>
                </c:pt>
                <c:pt idx="1">
                  <c:v>Tot</c:v>
                </c:pt>
              </c:strCache>
            </c:strRef>
          </c:cat>
          <c:val>
            <c:numRef>
              <c:f>Foglio1!$B$2:$B$3</c:f>
              <c:numCache>
                <c:formatCode>General</c:formatCode>
                <c:ptCount val="2"/>
                <c:pt idx="0">
                  <c:v>96</c:v>
                </c:pt>
                <c:pt idx="1">
                  <c:v>177</c:v>
                </c:pt>
              </c:numCache>
            </c:numRef>
          </c:val>
          <c:extLst>
            <c:ext xmlns:c16="http://schemas.microsoft.com/office/drawing/2014/chart" uri="{C3380CC4-5D6E-409C-BE32-E72D297353CC}">
              <c16:uniqueId val="{00000004-2698-4B02-9E4E-E22EAB0C8837}"/>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it-IT" dirty="0"/>
              <a:t>Missionari sul totale</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D8AC-40E3-A223-235325750A1D}"/>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D8AC-40E3-A223-235325750A1D}"/>
              </c:ext>
            </c:extLst>
          </c:dPt>
          <c:dLbls>
            <c:dLbl>
              <c:idx val="0"/>
              <c:tx>
                <c:rich>
                  <a:bodyPr/>
                  <a:lstStyle/>
                  <a:p>
                    <a:fld id="{C37D1D4D-AAA3-45F9-9209-4CCB8CA045F7}" type="VALUE">
                      <a:rPr lang="en-US" smtClean="0"/>
                      <a:pPr/>
                      <a:t>[VALORE]</a:t>
                    </a:fld>
                    <a:endParaRPr lang="it-IT"/>
                  </a:p>
                </c:rich>
              </c:tx>
              <c:dLblPos val="ctr"/>
              <c:showLegendKey val="0"/>
              <c:showVal val="1"/>
              <c:showCatName val="0"/>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D8AC-40E3-A223-235325750A1D}"/>
                </c:ext>
              </c:extLst>
            </c:dLbl>
            <c:dLbl>
              <c:idx val="1"/>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8AC-40E3-A223-235325750A1D}"/>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MI</c:v>
                </c:pt>
                <c:pt idx="1">
                  <c:v>Altro</c:v>
                </c:pt>
              </c:strCache>
            </c:strRef>
          </c:cat>
          <c:val>
            <c:numRef>
              <c:f>Foglio1!$B$2:$B$3</c:f>
              <c:numCache>
                <c:formatCode>General</c:formatCode>
                <c:ptCount val="2"/>
                <c:pt idx="0">
                  <c:v>220</c:v>
                </c:pt>
                <c:pt idx="1">
                  <c:v>164</c:v>
                </c:pt>
              </c:numCache>
            </c:numRef>
          </c:val>
          <c:extLst>
            <c:ext xmlns:c16="http://schemas.microsoft.com/office/drawing/2014/chart" uri="{C3380CC4-5D6E-409C-BE32-E72D297353CC}">
              <c16:uniqueId val="{00000004-D8AC-40E3-A223-235325750A1D}"/>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Prodotto</a:t>
            </a:r>
            <a:r>
              <a:rPr lang="en-US" sz="1600" dirty="0"/>
              <a:t>/</a:t>
            </a:r>
            <a:r>
              <a:rPr lang="en-US" sz="1600" dirty="0" err="1"/>
              <a:t>Servizio</a:t>
            </a:r>
            <a:endParaRPr lang="en-US" sz="16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Prodotto/Servizio</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BCA1-4D5E-9B77-7680023A26DC}"/>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BCA1-4D5E-9B77-7680023A26DC}"/>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BCA1-4D5E-9B77-7680023A26DC}"/>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Foglio1!$A$2:$A$4</c:f>
              <c:strCache>
                <c:ptCount val="3"/>
                <c:pt idx="0">
                  <c:v>Prodotto</c:v>
                </c:pt>
                <c:pt idx="1">
                  <c:v>Servizio</c:v>
                </c:pt>
                <c:pt idx="2">
                  <c:v>Entrambi</c:v>
                </c:pt>
              </c:strCache>
            </c:strRef>
          </c:cat>
          <c:val>
            <c:numRef>
              <c:f>Foglio1!$B$2:$B$4</c:f>
              <c:numCache>
                <c:formatCode>General</c:formatCode>
                <c:ptCount val="3"/>
                <c:pt idx="0">
                  <c:v>49</c:v>
                </c:pt>
                <c:pt idx="1">
                  <c:v>144</c:v>
                </c:pt>
                <c:pt idx="2">
                  <c:v>27</c:v>
                </c:pt>
              </c:numCache>
            </c:numRef>
          </c:val>
          <c:extLst>
            <c:ext xmlns:c16="http://schemas.microsoft.com/office/drawing/2014/chart" uri="{C3380CC4-5D6E-409C-BE32-E72D297353CC}">
              <c16:uniqueId val="{00000006-BCA1-4D5E-9B77-7680023A26DC}"/>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Titolo</a:t>
            </a:r>
            <a:r>
              <a:rPr lang="en-US" sz="1600" dirty="0"/>
              <a:t> </a:t>
            </a:r>
            <a:r>
              <a:rPr lang="en-US" sz="1600" dirty="0" err="1"/>
              <a:t>più</a:t>
            </a:r>
            <a:r>
              <a:rPr lang="en-US" sz="1600" dirty="0"/>
              <a:t> alto</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Titolo più alto</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F816-47A7-8FE1-448AAD67FD7E}"/>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F816-47A7-8FE1-448AAD67FD7E}"/>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F816-47A7-8FE1-448AAD67FD7E}"/>
              </c:ext>
            </c:extLst>
          </c:dPt>
          <c:dPt>
            <c:idx val="3"/>
            <c:bubble3D val="0"/>
            <c:spPr>
              <a:solidFill>
                <a:schemeClr val="accent4"/>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7-F816-47A7-8FE1-448AAD67FD7E}"/>
              </c:ext>
            </c:extLst>
          </c:dPt>
          <c:dPt>
            <c:idx val="4"/>
            <c:bubble3D val="0"/>
            <c:spPr>
              <a:solidFill>
                <a:schemeClr val="accent5"/>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9-F816-47A7-8FE1-448AAD67FD7E}"/>
              </c:ext>
            </c:extLst>
          </c:dPt>
          <c:dPt>
            <c:idx val="5"/>
            <c:bubble3D val="0"/>
            <c:spPr>
              <a:solidFill>
                <a:schemeClr val="accent6"/>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B-F816-47A7-8FE1-448AAD67FD7E}"/>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Foglio1!$A$2:$A$7</c:f>
              <c:strCache>
                <c:ptCount val="6"/>
                <c:pt idx="0">
                  <c:v>Diploma</c:v>
                </c:pt>
                <c:pt idx="1">
                  <c:v>Laureando</c:v>
                </c:pt>
                <c:pt idx="2">
                  <c:v>LT</c:v>
                </c:pt>
                <c:pt idx="3">
                  <c:v>LM</c:v>
                </c:pt>
                <c:pt idx="4">
                  <c:v>Master</c:v>
                </c:pt>
                <c:pt idx="5">
                  <c:v>PhD</c:v>
                </c:pt>
              </c:strCache>
            </c:strRef>
          </c:cat>
          <c:val>
            <c:numRef>
              <c:f>Foglio1!$B$2:$B$7</c:f>
              <c:numCache>
                <c:formatCode>General</c:formatCode>
                <c:ptCount val="6"/>
                <c:pt idx="0">
                  <c:v>44</c:v>
                </c:pt>
                <c:pt idx="1">
                  <c:v>48</c:v>
                </c:pt>
                <c:pt idx="2">
                  <c:v>32</c:v>
                </c:pt>
                <c:pt idx="3">
                  <c:v>42</c:v>
                </c:pt>
                <c:pt idx="4">
                  <c:v>44</c:v>
                </c:pt>
                <c:pt idx="5">
                  <c:v>10</c:v>
                </c:pt>
              </c:numCache>
            </c:numRef>
          </c:val>
          <c:extLst>
            <c:ext xmlns:c16="http://schemas.microsoft.com/office/drawing/2014/chart" uri="{C3380CC4-5D6E-409C-BE32-E72D297353CC}">
              <c16:uniqueId val="{0000000C-F816-47A7-8FE1-448AAD67FD7E}"/>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Già</a:t>
            </a:r>
            <a:r>
              <a:rPr lang="en-US" sz="1600" dirty="0"/>
              <a:t> </a:t>
            </a:r>
            <a:r>
              <a:rPr lang="en-US" sz="1600" dirty="0" err="1"/>
              <a:t>fondato</a:t>
            </a:r>
            <a:r>
              <a:rPr lang="en-US" sz="1600" dirty="0"/>
              <a:t> </a:t>
            </a:r>
            <a:r>
              <a:rPr lang="en-US" sz="1600" dirty="0" err="1"/>
              <a:t>altre</a:t>
            </a:r>
            <a:r>
              <a:rPr lang="en-US" sz="1600" baseline="0" dirty="0"/>
              <a:t> </a:t>
            </a:r>
            <a:r>
              <a:rPr lang="en-US" sz="1600" baseline="0" dirty="0" err="1"/>
              <a:t>imprese</a:t>
            </a:r>
            <a:endParaRPr lang="en-US" sz="16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Già fondato altre imprese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D9D0-4C2C-A68A-1329C886AB8A}"/>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D9D0-4C2C-A68A-1329C886AB8A}"/>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45</c:v>
                </c:pt>
                <c:pt idx="1">
                  <c:v>175</c:v>
                </c:pt>
              </c:numCache>
            </c:numRef>
          </c:val>
          <c:extLst>
            <c:ext xmlns:c16="http://schemas.microsoft.com/office/drawing/2014/chart" uri="{C3380CC4-5D6E-409C-BE32-E72D297353CC}">
              <c16:uniqueId val="{00000004-D9D0-4C2C-A68A-1329C886AB8A}"/>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userShapes r:id="rId4"/>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a:t>Corso di </a:t>
            </a:r>
            <a:r>
              <a:rPr lang="en-US" sz="1600" dirty="0" err="1"/>
              <a:t>economia</a:t>
            </a:r>
            <a:r>
              <a:rPr lang="en-US" sz="1600" dirty="0"/>
              <a:t> in BG</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33FA-4661-A3EF-A68CF255E908}"/>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33FA-4661-A3EF-A68CF255E908}"/>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140</c:v>
                </c:pt>
                <c:pt idx="1">
                  <c:v>80</c:v>
                </c:pt>
              </c:numCache>
            </c:numRef>
          </c:val>
          <c:extLst>
            <c:ext xmlns:c16="http://schemas.microsoft.com/office/drawing/2014/chart" uri="{C3380CC4-5D6E-409C-BE32-E72D297353CC}">
              <c16:uniqueId val="{00000004-33FA-4661-A3EF-A68CF255E908}"/>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Titolo</a:t>
            </a:r>
            <a:r>
              <a:rPr lang="en-US" sz="1600" dirty="0"/>
              <a:t> </a:t>
            </a:r>
            <a:r>
              <a:rPr lang="en-US" sz="1600" dirty="0" err="1"/>
              <a:t>più</a:t>
            </a:r>
            <a:r>
              <a:rPr lang="en-US" sz="1600" dirty="0"/>
              <a:t> alto</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Titolo più alto</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3F76-42D2-A08E-AB3E5C49E878}"/>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3F76-42D2-A08E-AB3E5C49E878}"/>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3F76-42D2-A08E-AB3E5C49E878}"/>
              </c:ext>
            </c:extLst>
          </c:dPt>
          <c:dPt>
            <c:idx val="3"/>
            <c:bubble3D val="0"/>
            <c:spPr>
              <a:solidFill>
                <a:schemeClr val="accent4"/>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7-D705-4530-A78D-67F18240499B}"/>
              </c:ext>
            </c:extLst>
          </c:dPt>
          <c:dPt>
            <c:idx val="4"/>
            <c:bubble3D val="0"/>
            <c:spPr>
              <a:solidFill>
                <a:schemeClr val="accent5"/>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9-D705-4530-A78D-67F18240499B}"/>
              </c:ext>
            </c:extLst>
          </c:dPt>
          <c:dPt>
            <c:idx val="5"/>
            <c:bubble3D val="0"/>
            <c:spPr>
              <a:solidFill>
                <a:schemeClr val="accent6"/>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B-D705-4530-A78D-67F18240499B}"/>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Foglio1!$A$2:$A$7</c:f>
              <c:strCache>
                <c:ptCount val="6"/>
                <c:pt idx="0">
                  <c:v>Diploma</c:v>
                </c:pt>
                <c:pt idx="1">
                  <c:v>Laureando</c:v>
                </c:pt>
                <c:pt idx="2">
                  <c:v>LT</c:v>
                </c:pt>
                <c:pt idx="3">
                  <c:v>LM</c:v>
                </c:pt>
                <c:pt idx="4">
                  <c:v>Master</c:v>
                </c:pt>
                <c:pt idx="5">
                  <c:v>PhD</c:v>
                </c:pt>
              </c:strCache>
            </c:strRef>
          </c:cat>
          <c:val>
            <c:numRef>
              <c:f>Foglio1!$B$2:$B$7</c:f>
              <c:numCache>
                <c:formatCode>General</c:formatCode>
                <c:ptCount val="6"/>
                <c:pt idx="0">
                  <c:v>15</c:v>
                </c:pt>
                <c:pt idx="1">
                  <c:v>18</c:v>
                </c:pt>
                <c:pt idx="2">
                  <c:v>11</c:v>
                </c:pt>
                <c:pt idx="3">
                  <c:v>9</c:v>
                </c:pt>
                <c:pt idx="4">
                  <c:v>15</c:v>
                </c:pt>
                <c:pt idx="5">
                  <c:v>5</c:v>
                </c:pt>
              </c:numCache>
            </c:numRef>
          </c:val>
          <c:extLst>
            <c:ext xmlns:c16="http://schemas.microsoft.com/office/drawing/2014/chart" uri="{C3380CC4-5D6E-409C-BE32-E72D297353CC}">
              <c16:uniqueId val="{00000006-3F76-42D2-A08E-AB3E5C49E878}"/>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a:t>Corso di </a:t>
            </a:r>
            <a:r>
              <a:rPr lang="en-US" sz="1600" dirty="0" err="1"/>
              <a:t>imprenditorialità</a:t>
            </a:r>
            <a:endParaRPr lang="en-US" sz="16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0453-4F83-BB89-BBB629EA4BDE}"/>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0453-4F83-BB89-BBB629EA4BDE}"/>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98</c:v>
                </c:pt>
                <c:pt idx="1">
                  <c:v>122</c:v>
                </c:pt>
              </c:numCache>
            </c:numRef>
          </c:val>
          <c:extLst>
            <c:ext xmlns:c16="http://schemas.microsoft.com/office/drawing/2014/chart" uri="{C3380CC4-5D6E-409C-BE32-E72D297353CC}">
              <c16:uniqueId val="{00000004-0453-4F83-BB89-BBB629EA4BDE}"/>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Almeno</a:t>
            </a:r>
            <a:r>
              <a:rPr lang="en-US" sz="1600" dirty="0"/>
              <a:t> 1 Corso </a:t>
            </a:r>
            <a:r>
              <a:rPr lang="en-US" sz="1600" dirty="0" err="1"/>
              <a:t>su</a:t>
            </a:r>
            <a:r>
              <a:rPr lang="en-US" sz="1600" dirty="0"/>
              <a:t> 2</a:t>
            </a:r>
          </a:p>
        </c:rich>
      </c:tx>
      <c:layout>
        <c:manualLayout>
          <c:xMode val="edge"/>
          <c:yMode val="edge"/>
          <c:x val="0.2115171356199991"/>
          <c:y val="1.8931535914018031E-2"/>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DC94-414F-BF3D-43175A21FC98}"/>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DC94-414F-BF3D-43175A21FC98}"/>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238</c:v>
                </c:pt>
                <c:pt idx="1">
                  <c:v>202</c:v>
                </c:pt>
              </c:numCache>
            </c:numRef>
          </c:val>
          <c:extLst>
            <c:ext xmlns:c16="http://schemas.microsoft.com/office/drawing/2014/chart" uri="{C3380CC4-5D6E-409C-BE32-E72D297353CC}">
              <c16:uniqueId val="{00000004-DC94-414F-BF3D-43175A21FC98}"/>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Stessa</a:t>
            </a:r>
            <a:r>
              <a:rPr lang="en-US" sz="1600" dirty="0"/>
              <a:t> </a:t>
            </a:r>
            <a:r>
              <a:rPr lang="en-US" sz="1600" dirty="0" err="1"/>
              <a:t>uni</a:t>
            </a:r>
            <a:r>
              <a:rPr lang="en-US" sz="1600" dirty="0"/>
              <a:t> </a:t>
            </a:r>
            <a:r>
              <a:rPr lang="en-US" sz="1600" dirty="0" err="1"/>
              <a:t>dei</a:t>
            </a:r>
            <a:r>
              <a:rPr lang="en-US" sz="1600" dirty="0"/>
              <a:t> </a:t>
            </a:r>
            <a:r>
              <a:rPr lang="en-US" sz="1600" dirty="0" err="1"/>
              <a:t>membri</a:t>
            </a:r>
            <a:endParaRPr lang="en-US" sz="16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7A06-44F6-8174-AC858191D149}"/>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7A06-44F6-8174-AC858191D149}"/>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66</c:v>
                </c:pt>
                <c:pt idx="1">
                  <c:v>154</c:v>
                </c:pt>
              </c:numCache>
            </c:numRef>
          </c:val>
          <c:extLst>
            <c:ext xmlns:c16="http://schemas.microsoft.com/office/drawing/2014/chart" uri="{C3380CC4-5D6E-409C-BE32-E72D297353CC}">
              <c16:uniqueId val="{00000004-7A06-44F6-8174-AC858191D149}"/>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400" dirty="0" err="1"/>
              <a:t>Stessa</a:t>
            </a:r>
            <a:r>
              <a:rPr lang="en-US" sz="1400" dirty="0"/>
              <a:t> </a:t>
            </a:r>
            <a:r>
              <a:rPr lang="en-US" sz="1400" dirty="0" err="1"/>
              <a:t>azienda</a:t>
            </a:r>
            <a:r>
              <a:rPr lang="en-US" sz="1400" dirty="0"/>
              <a:t> </a:t>
            </a:r>
            <a:r>
              <a:rPr lang="en-US" sz="1400" dirty="0" err="1"/>
              <a:t>dei</a:t>
            </a:r>
            <a:r>
              <a:rPr lang="en-US" sz="1400" dirty="0"/>
              <a:t> </a:t>
            </a:r>
            <a:r>
              <a:rPr lang="en-US" sz="1400" dirty="0" err="1"/>
              <a:t>membri</a:t>
            </a:r>
            <a:endParaRPr lang="en-US" sz="14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B68F-403C-B480-63DCC92C5F64}"/>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B68F-403C-B480-63DCC92C5F64}"/>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41</c:v>
                </c:pt>
                <c:pt idx="1">
                  <c:v>179</c:v>
                </c:pt>
              </c:numCache>
            </c:numRef>
          </c:val>
          <c:extLst>
            <c:ext xmlns:c16="http://schemas.microsoft.com/office/drawing/2014/chart" uri="{C3380CC4-5D6E-409C-BE32-E72D297353CC}">
              <c16:uniqueId val="{00000004-B68F-403C-B480-63DCC92C5F64}"/>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400" dirty="0" err="1"/>
              <a:t>Esperienza</a:t>
            </a:r>
            <a:r>
              <a:rPr lang="en-US" sz="1400" dirty="0"/>
              <a:t> con </a:t>
            </a:r>
            <a:r>
              <a:rPr lang="en-US" sz="1400" dirty="0" err="1"/>
              <a:t>dei</a:t>
            </a:r>
            <a:r>
              <a:rPr lang="en-US" sz="1400" dirty="0"/>
              <a:t> </a:t>
            </a:r>
            <a:r>
              <a:rPr lang="en-US" sz="1400" dirty="0" err="1"/>
              <a:t>membri</a:t>
            </a:r>
            <a:endParaRPr lang="en-US" sz="14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6DA4-4730-97D1-B9C32A4E041D}"/>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6DA4-4730-97D1-B9C32A4E041D}"/>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105</c:v>
                </c:pt>
                <c:pt idx="1">
                  <c:v>115</c:v>
                </c:pt>
              </c:numCache>
            </c:numRef>
          </c:val>
          <c:extLst>
            <c:ext xmlns:c16="http://schemas.microsoft.com/office/drawing/2014/chart" uri="{C3380CC4-5D6E-409C-BE32-E72D297353CC}">
              <c16:uniqueId val="{00000004-6DA4-4730-97D1-B9C32A4E041D}"/>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r>
              <a:rPr lang="it-IT" dirty="0">
                <a:solidFill>
                  <a:schemeClr val="bg1"/>
                </a:solidFill>
              </a:rPr>
              <a:t>Sforzo medio NEL lavorare in team </a:t>
            </a:r>
          </a:p>
          <a:p>
            <a:pPr>
              <a:defRPr/>
            </a:pPr>
            <a:r>
              <a:rPr lang="it-IT" dirty="0">
                <a:solidFill>
                  <a:schemeClr val="bg1"/>
                </a:solidFill>
              </a:rPr>
              <a:t>(0: no sforzo; 7: max sforzo)</a:t>
            </a:r>
          </a:p>
          <a:p>
            <a:pPr>
              <a:defRPr/>
            </a:pPr>
            <a:endParaRPr lang="it-IT" dirty="0"/>
          </a:p>
        </c:rich>
      </c:tx>
      <c:layout>
        <c:manualLayout>
          <c:xMode val="edge"/>
          <c:yMode val="edge"/>
          <c:x val="0.24687018009505987"/>
          <c:y val="6.7575872540198336E-3"/>
        </c:manualLayout>
      </c:layout>
      <c:overlay val="0"/>
      <c:spPr>
        <a:noFill/>
        <a:ln>
          <a:noFill/>
        </a:ln>
        <a:effectLst/>
      </c:spPr>
      <c:txPr>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endParaRPr lang="it-IT"/>
        </a:p>
      </c:txPr>
    </c:title>
    <c:autoTitleDeleted val="0"/>
    <c:plotArea>
      <c:layout/>
      <c:barChart>
        <c:barDir val="bar"/>
        <c:grouping val="stacked"/>
        <c:varyColors val="0"/>
        <c:ser>
          <c:idx val="0"/>
          <c:order val="0"/>
          <c:tx>
            <c:strRef>
              <c:f>Foglio1!$B$1</c:f>
              <c:strCache>
                <c:ptCount val="1"/>
                <c:pt idx="0">
                  <c:v>Serie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it-IT"/>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Foglio1!$A$2:$A$3</c:f>
              <c:strCache>
                <c:ptCount val="1"/>
                <c:pt idx="0">
                  <c:v>Score raggiunto</c:v>
                </c:pt>
              </c:strCache>
            </c:strRef>
          </c:cat>
          <c:val>
            <c:numRef>
              <c:f>Foglio1!$B$2:$B$3</c:f>
              <c:numCache>
                <c:formatCode>General</c:formatCode>
                <c:ptCount val="2"/>
                <c:pt idx="0">
                  <c:v>5.6</c:v>
                </c:pt>
              </c:numCache>
            </c:numRef>
          </c:val>
          <c:extLst>
            <c:ext xmlns:c16="http://schemas.microsoft.com/office/drawing/2014/chart" uri="{C3380CC4-5D6E-409C-BE32-E72D297353CC}">
              <c16:uniqueId val="{00000000-F6FC-4554-A208-4737B40DBDAF}"/>
            </c:ext>
          </c:extLst>
        </c:ser>
        <c:ser>
          <c:idx val="1"/>
          <c:order val="1"/>
          <c:tx>
            <c:strRef>
              <c:f>Foglio1!$C$1</c:f>
              <c:strCache>
                <c:ptCount val="1"/>
                <c:pt idx="0">
                  <c:v>Serie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it-IT"/>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Foglio1!$A$2:$A$3</c:f>
              <c:strCache>
                <c:ptCount val="1"/>
                <c:pt idx="0">
                  <c:v>Score raggiunto</c:v>
                </c:pt>
              </c:strCache>
            </c:strRef>
          </c:cat>
          <c:val>
            <c:numRef>
              <c:f>Foglio1!$C$2:$C$3</c:f>
              <c:numCache>
                <c:formatCode>General</c:formatCode>
                <c:ptCount val="2"/>
                <c:pt idx="0">
                  <c:v>1.4000000000000004</c:v>
                </c:pt>
              </c:numCache>
            </c:numRef>
          </c:val>
          <c:extLst>
            <c:ext xmlns:c16="http://schemas.microsoft.com/office/drawing/2014/chart" uri="{C3380CC4-5D6E-409C-BE32-E72D297353CC}">
              <c16:uniqueId val="{00000001-F6FC-4554-A208-4737B40DBDAF}"/>
            </c:ext>
          </c:extLst>
        </c:ser>
        <c:dLbls>
          <c:dLblPos val="ctr"/>
          <c:showLegendKey val="0"/>
          <c:showVal val="1"/>
          <c:showCatName val="0"/>
          <c:showSerName val="0"/>
          <c:showPercent val="0"/>
          <c:showBubbleSize val="0"/>
        </c:dLbls>
        <c:gapWidth val="79"/>
        <c:overlap val="100"/>
        <c:axId val="1036019984"/>
        <c:axId val="1036016656"/>
      </c:barChart>
      <c:catAx>
        <c:axId val="10360199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bg1"/>
                </a:solidFill>
                <a:latin typeface="+mn-lt"/>
                <a:ea typeface="+mn-ea"/>
                <a:cs typeface="+mn-cs"/>
              </a:defRPr>
            </a:pPr>
            <a:endParaRPr lang="it-IT"/>
          </a:p>
        </c:txPr>
        <c:crossAx val="1036016656"/>
        <c:crosses val="autoZero"/>
        <c:auto val="1"/>
        <c:lblAlgn val="ctr"/>
        <c:lblOffset val="100"/>
        <c:noMultiLvlLbl val="0"/>
      </c:catAx>
      <c:valAx>
        <c:axId val="1036016656"/>
        <c:scaling>
          <c:orientation val="minMax"/>
        </c:scaling>
        <c:delete val="1"/>
        <c:axPos val="b"/>
        <c:numFmt formatCode="General" sourceLinked="1"/>
        <c:majorTickMark val="none"/>
        <c:minorTickMark val="none"/>
        <c:tickLblPos val="nextTo"/>
        <c:crossAx val="10360199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Almeno</a:t>
            </a:r>
            <a:r>
              <a:rPr lang="en-US" sz="1600" dirty="0"/>
              <a:t> 1 </a:t>
            </a:r>
            <a:r>
              <a:rPr lang="en-US" sz="1600" dirty="0" err="1"/>
              <a:t>esperienza</a:t>
            </a:r>
            <a:r>
              <a:rPr lang="en-US" sz="1600" dirty="0"/>
              <a:t> </a:t>
            </a:r>
            <a:r>
              <a:rPr lang="en-US" sz="1600" dirty="0" err="1"/>
              <a:t>su</a:t>
            </a:r>
            <a:r>
              <a:rPr lang="en-US" sz="1600" dirty="0"/>
              <a:t> 3</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0644-4E2F-92E8-E5FF32FA9775}"/>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0644-4E2F-92E8-E5FF32FA9775}"/>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Almeno 1 esperienza su 3</c:v>
                </c:pt>
                <c:pt idx="1">
                  <c:v>Tot</c:v>
                </c:pt>
              </c:strCache>
            </c:strRef>
          </c:cat>
          <c:val>
            <c:numRef>
              <c:f>Foglio1!$B$2:$B$3</c:f>
              <c:numCache>
                <c:formatCode>General</c:formatCode>
                <c:ptCount val="2"/>
                <c:pt idx="0">
                  <c:v>212</c:v>
                </c:pt>
                <c:pt idx="1">
                  <c:v>448</c:v>
                </c:pt>
              </c:numCache>
            </c:numRef>
          </c:val>
          <c:extLst>
            <c:ext xmlns:c16="http://schemas.microsoft.com/office/drawing/2014/chart" uri="{C3380CC4-5D6E-409C-BE32-E72D297353CC}">
              <c16:uniqueId val="{00000004-0644-4E2F-92E8-E5FF32FA9775}"/>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it-IT"/>
              <a:t>Team</a:t>
            </a:r>
            <a:r>
              <a:rPr lang="it-IT" baseline="0"/>
              <a:t> size </a:t>
            </a:r>
            <a:r>
              <a:rPr lang="it-IT"/>
              <a:t>e</a:t>
            </a:r>
            <a:r>
              <a:rPr lang="it-IT" baseline="0"/>
              <a:t> % di startup relative che hanno ciascuna composizione</a:t>
            </a:r>
            <a:endParaRPr lang="it-IT"/>
          </a:p>
        </c:rich>
      </c:tx>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it-IT"/>
        </a:p>
      </c:txPr>
    </c:title>
    <c:autoTitleDeleted val="0"/>
    <c:plotArea>
      <c:layout/>
      <c:scatterChart>
        <c:scatterStyle val="lineMarker"/>
        <c:varyColors val="0"/>
        <c:ser>
          <c:idx val="0"/>
          <c:order val="0"/>
          <c:tx>
            <c:v>Darwiniani</c:v>
          </c:tx>
          <c:spPr>
            <a:ln w="9525" cap="rnd">
              <a:solidFill>
                <a:schemeClr val="accent1"/>
              </a:solidFill>
              <a:round/>
            </a:ln>
            <a:effectLst>
              <a:outerShdw blurRad="57150" dist="19050" dir="5400000" algn="ctr" rotWithShape="0">
                <a:srgbClr val="000000">
                  <a:alpha val="63000"/>
                </a:srgbClr>
              </a:outerShdw>
            </a:effectLst>
          </c:spPr>
          <c:marker>
            <c:symbol val="circle"/>
            <c:size val="6"/>
            <c:spPr>
              <a:gradFill rotWithShape="1">
                <a:gsLst>
                  <a:gs pos="0">
                    <a:schemeClr val="accent1">
                      <a:tint val="98000"/>
                      <a:lumMod val="114000"/>
                    </a:schemeClr>
                  </a:gs>
                  <a:gs pos="100000">
                    <a:schemeClr val="accent1">
                      <a:shade val="90000"/>
                      <a:lumMod val="84000"/>
                    </a:schemeClr>
                  </a:gs>
                </a:gsLst>
                <a:lin ang="5400000" scaled="0"/>
              </a:gradFill>
              <a:ln w="9525" cap="rnd">
                <a:solidFill>
                  <a:schemeClr val="accent1"/>
                </a:solidFill>
                <a:round/>
              </a:ln>
              <a:effectLst>
                <a:outerShdw blurRad="57150" dist="19050" dir="5400000" algn="ctr" rotWithShape="0">
                  <a:srgbClr val="000000">
                    <a:alpha val="63000"/>
                  </a:srgbClr>
                </a:outerShdw>
              </a:effectLst>
              <a:scene3d>
                <a:camera prst="orthographicFront">
                  <a:rot lat="0" lon="0" rev="0"/>
                </a:camera>
                <a:lightRig rig="threePt" dir="tl"/>
              </a:scene3d>
              <a:sp3d prstMaterial="plastic">
                <a:bevelT w="0" h="0"/>
              </a:sp3d>
            </c:spPr>
          </c:marker>
          <c:trendline>
            <c:spPr>
              <a:ln w="19050" cap="rnd">
                <a:solidFill>
                  <a:schemeClr val="accent1"/>
                </a:solidFill>
                <a:prstDash val="sysDash"/>
              </a:ln>
              <a:effectLst/>
            </c:spPr>
            <c:trendlineType val="linear"/>
            <c:forward val="2"/>
            <c:dispRSqr val="0"/>
            <c:dispEq val="0"/>
          </c:trendline>
          <c:xVal>
            <c:numRef>
              <c:f>DARWINIANI!$G$88:$G$94</c:f>
              <c:numCache>
                <c:formatCode>General</c:formatCode>
                <c:ptCount val="7"/>
                <c:pt idx="0">
                  <c:v>1</c:v>
                </c:pt>
                <c:pt idx="1">
                  <c:v>2</c:v>
                </c:pt>
                <c:pt idx="2">
                  <c:v>3</c:v>
                </c:pt>
                <c:pt idx="3">
                  <c:v>4</c:v>
                </c:pt>
                <c:pt idx="4">
                  <c:v>5</c:v>
                </c:pt>
                <c:pt idx="5">
                  <c:v>6</c:v>
                </c:pt>
                <c:pt idx="6">
                  <c:v>7</c:v>
                </c:pt>
              </c:numCache>
            </c:numRef>
          </c:xVal>
          <c:yVal>
            <c:numRef>
              <c:f>DARWINIANI!$I$88:$I$94</c:f>
              <c:numCache>
                <c:formatCode>0.0%</c:formatCode>
                <c:ptCount val="7"/>
                <c:pt idx="0">
                  <c:v>0.47945205479452052</c:v>
                </c:pt>
                <c:pt idx="1">
                  <c:v>0.26027397260273971</c:v>
                </c:pt>
                <c:pt idx="2">
                  <c:v>0.15068493150684931</c:v>
                </c:pt>
                <c:pt idx="3">
                  <c:v>6.8493150684931503E-2</c:v>
                </c:pt>
                <c:pt idx="4">
                  <c:v>2.7397260273972601E-2</c:v>
                </c:pt>
                <c:pt idx="5">
                  <c:v>0</c:v>
                </c:pt>
                <c:pt idx="6">
                  <c:v>1.3698630136986301E-2</c:v>
                </c:pt>
              </c:numCache>
            </c:numRef>
          </c:yVal>
          <c:smooth val="0"/>
          <c:extLst>
            <c:ext xmlns:c16="http://schemas.microsoft.com/office/drawing/2014/chart" uri="{C3380CC4-5D6E-409C-BE32-E72D297353CC}">
              <c16:uniqueId val="{00000001-B0AE-46D4-BC1E-8A5AA0C24867}"/>
            </c:ext>
          </c:extLst>
        </c:ser>
        <c:ser>
          <c:idx val="1"/>
          <c:order val="1"/>
          <c:tx>
            <c:v>Comunitari</c:v>
          </c:tx>
          <c:spPr>
            <a:ln w="9525" cap="rnd">
              <a:solidFill>
                <a:schemeClr val="accent2"/>
              </a:solidFill>
              <a:round/>
            </a:ln>
            <a:effectLst>
              <a:outerShdw blurRad="57150" dist="19050" dir="5400000" algn="ctr" rotWithShape="0">
                <a:srgbClr val="000000">
                  <a:alpha val="63000"/>
                </a:srgbClr>
              </a:outerShdw>
            </a:effectLst>
          </c:spPr>
          <c:marker>
            <c:symbol val="circle"/>
            <c:size val="6"/>
            <c:spPr>
              <a:gradFill rotWithShape="1">
                <a:gsLst>
                  <a:gs pos="0">
                    <a:schemeClr val="accent2">
                      <a:tint val="98000"/>
                      <a:lumMod val="114000"/>
                    </a:schemeClr>
                  </a:gs>
                  <a:gs pos="100000">
                    <a:schemeClr val="accent2">
                      <a:shade val="90000"/>
                      <a:lumMod val="84000"/>
                    </a:schemeClr>
                  </a:gs>
                </a:gsLst>
                <a:lin ang="5400000" scaled="0"/>
              </a:gradFill>
              <a:ln w="9525" cap="rnd">
                <a:solidFill>
                  <a:schemeClr val="accent2"/>
                </a:solidFill>
                <a:round/>
              </a:ln>
              <a:effectLst>
                <a:outerShdw blurRad="57150" dist="19050" dir="5400000" algn="ctr" rotWithShape="0">
                  <a:srgbClr val="000000">
                    <a:alpha val="63000"/>
                  </a:srgbClr>
                </a:outerShdw>
              </a:effectLst>
              <a:scene3d>
                <a:camera prst="orthographicFront">
                  <a:rot lat="0" lon="0" rev="0"/>
                </a:camera>
                <a:lightRig rig="threePt" dir="tl"/>
              </a:scene3d>
              <a:sp3d prstMaterial="plastic">
                <a:bevelT w="0" h="0"/>
              </a:sp3d>
            </c:spPr>
          </c:marker>
          <c:trendline>
            <c:spPr>
              <a:ln w="19050" cap="rnd">
                <a:solidFill>
                  <a:schemeClr val="accent2"/>
                </a:solidFill>
                <a:prstDash val="sysDash"/>
              </a:ln>
              <a:effectLst/>
            </c:spPr>
            <c:trendlineType val="linear"/>
            <c:forward val="2"/>
            <c:dispRSqr val="0"/>
            <c:dispEq val="0"/>
          </c:trendline>
          <c:xVal>
            <c:numRef>
              <c:f>COMUNITARI!$F$110:$F$117</c:f>
              <c:numCache>
                <c:formatCode>General</c:formatCode>
                <c:ptCount val="8"/>
                <c:pt idx="0">
                  <c:v>1</c:v>
                </c:pt>
                <c:pt idx="1">
                  <c:v>2</c:v>
                </c:pt>
                <c:pt idx="2">
                  <c:v>3</c:v>
                </c:pt>
                <c:pt idx="3">
                  <c:v>4</c:v>
                </c:pt>
                <c:pt idx="4">
                  <c:v>5</c:v>
                </c:pt>
                <c:pt idx="5">
                  <c:v>6</c:v>
                </c:pt>
                <c:pt idx="6">
                  <c:v>7</c:v>
                </c:pt>
                <c:pt idx="7">
                  <c:v>8</c:v>
                </c:pt>
              </c:numCache>
            </c:numRef>
          </c:xVal>
          <c:yVal>
            <c:numRef>
              <c:f>COMUNITARI!$H$110:$H$117</c:f>
              <c:numCache>
                <c:formatCode>0.0%</c:formatCode>
                <c:ptCount val="8"/>
                <c:pt idx="0">
                  <c:v>0.4175824175824176</c:v>
                </c:pt>
                <c:pt idx="1">
                  <c:v>0.24175824175824176</c:v>
                </c:pt>
                <c:pt idx="2">
                  <c:v>0.17582417582417584</c:v>
                </c:pt>
                <c:pt idx="3">
                  <c:v>8.7912087912087919E-2</c:v>
                </c:pt>
                <c:pt idx="4">
                  <c:v>5.4945054945054944E-2</c:v>
                </c:pt>
                <c:pt idx="5">
                  <c:v>1.098901098901099E-2</c:v>
                </c:pt>
                <c:pt idx="6">
                  <c:v>0</c:v>
                </c:pt>
                <c:pt idx="7">
                  <c:v>1.098901098901099E-2</c:v>
                </c:pt>
              </c:numCache>
            </c:numRef>
          </c:yVal>
          <c:smooth val="0"/>
          <c:extLst>
            <c:ext xmlns:c16="http://schemas.microsoft.com/office/drawing/2014/chart" uri="{C3380CC4-5D6E-409C-BE32-E72D297353CC}">
              <c16:uniqueId val="{00000003-B0AE-46D4-BC1E-8A5AA0C24867}"/>
            </c:ext>
          </c:extLst>
        </c:ser>
        <c:ser>
          <c:idx val="2"/>
          <c:order val="2"/>
          <c:tx>
            <c:v>Missionari</c:v>
          </c:tx>
          <c:spPr>
            <a:ln w="9525" cap="rnd">
              <a:solidFill>
                <a:schemeClr val="accent3"/>
              </a:solidFill>
              <a:round/>
            </a:ln>
            <a:effectLst>
              <a:outerShdw blurRad="57150" dist="19050" dir="5400000" algn="ctr" rotWithShape="0">
                <a:srgbClr val="000000">
                  <a:alpha val="63000"/>
                </a:srgbClr>
              </a:outerShdw>
            </a:effectLst>
          </c:spPr>
          <c:marker>
            <c:symbol val="circle"/>
            <c:size val="6"/>
            <c:spPr>
              <a:gradFill rotWithShape="1">
                <a:gsLst>
                  <a:gs pos="0">
                    <a:schemeClr val="accent3">
                      <a:tint val="98000"/>
                      <a:lumMod val="114000"/>
                    </a:schemeClr>
                  </a:gs>
                  <a:gs pos="100000">
                    <a:schemeClr val="accent3">
                      <a:shade val="90000"/>
                      <a:lumMod val="84000"/>
                    </a:schemeClr>
                  </a:gs>
                </a:gsLst>
                <a:lin ang="5400000" scaled="0"/>
              </a:gradFill>
              <a:ln w="9525" cap="rnd">
                <a:solidFill>
                  <a:schemeClr val="accent3"/>
                </a:solidFill>
                <a:round/>
              </a:ln>
              <a:effectLst>
                <a:outerShdw blurRad="57150" dist="19050" dir="5400000" algn="ctr" rotWithShape="0">
                  <a:srgbClr val="000000">
                    <a:alpha val="63000"/>
                  </a:srgbClr>
                </a:outerShdw>
              </a:effectLst>
              <a:scene3d>
                <a:camera prst="orthographicFront">
                  <a:rot lat="0" lon="0" rev="0"/>
                </a:camera>
                <a:lightRig rig="threePt" dir="tl"/>
              </a:scene3d>
              <a:sp3d prstMaterial="plastic">
                <a:bevelT w="0" h="0"/>
              </a:sp3d>
            </c:spPr>
          </c:marker>
          <c:trendline>
            <c:spPr>
              <a:ln w="19050" cap="rnd">
                <a:solidFill>
                  <a:schemeClr val="accent3"/>
                </a:solidFill>
                <a:prstDash val="sysDash"/>
              </a:ln>
              <a:effectLst/>
            </c:spPr>
            <c:trendlineType val="linear"/>
            <c:forward val="2"/>
            <c:dispRSqr val="0"/>
            <c:dispEq val="0"/>
          </c:trendline>
          <c:xVal>
            <c:numRef>
              <c:f>MISSIONARI!$F$239:$F$248</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MISSIONARI!$H$239:$H$248</c:f>
              <c:numCache>
                <c:formatCode>0.0%</c:formatCode>
                <c:ptCount val="10"/>
                <c:pt idx="0">
                  <c:v>0.45454545454545453</c:v>
                </c:pt>
                <c:pt idx="1">
                  <c:v>0.25909090909090909</c:v>
                </c:pt>
                <c:pt idx="2">
                  <c:v>0.13636363636363635</c:v>
                </c:pt>
                <c:pt idx="3">
                  <c:v>5.4545454545454543E-2</c:v>
                </c:pt>
                <c:pt idx="4">
                  <c:v>5.4545454545454543E-2</c:v>
                </c:pt>
                <c:pt idx="5">
                  <c:v>4.5454545454545452E-3</c:v>
                </c:pt>
                <c:pt idx="6">
                  <c:v>2.2727272727272728E-2</c:v>
                </c:pt>
                <c:pt idx="7">
                  <c:v>0</c:v>
                </c:pt>
                <c:pt idx="8">
                  <c:v>9.0909090909090905E-3</c:v>
                </c:pt>
                <c:pt idx="9">
                  <c:v>4.5454545454545452E-3</c:v>
                </c:pt>
              </c:numCache>
            </c:numRef>
          </c:yVal>
          <c:smooth val="0"/>
          <c:extLst>
            <c:ext xmlns:c16="http://schemas.microsoft.com/office/drawing/2014/chart" uri="{C3380CC4-5D6E-409C-BE32-E72D297353CC}">
              <c16:uniqueId val="{00000005-B0AE-46D4-BC1E-8A5AA0C24867}"/>
            </c:ext>
          </c:extLst>
        </c:ser>
        <c:dLbls>
          <c:showLegendKey val="0"/>
          <c:showVal val="0"/>
          <c:showCatName val="0"/>
          <c:showSerName val="0"/>
          <c:showPercent val="0"/>
          <c:showBubbleSize val="0"/>
        </c:dLbls>
        <c:axId val="2127855840"/>
        <c:axId val="2127860416"/>
      </c:scatterChart>
      <c:valAx>
        <c:axId val="2127855840"/>
        <c:scaling>
          <c:orientation val="minMax"/>
        </c:scaling>
        <c:delete val="0"/>
        <c:axPos val="b"/>
        <c:title>
          <c:tx>
            <c:rich>
              <a:bodyPr rot="0" spcFirstLastPara="1" vertOverflow="ellipsis" vert="horz" wrap="square" anchor="ctr" anchorCtr="1"/>
              <a:lstStyle/>
              <a:p>
                <a:pPr>
                  <a:defRPr sz="900" b="1" i="0" u="none" strike="noStrike" kern="1200" cap="all" baseline="0">
                    <a:solidFill>
                      <a:schemeClr val="lt1">
                        <a:lumMod val="75000"/>
                      </a:schemeClr>
                    </a:solidFill>
                    <a:latin typeface="+mn-lt"/>
                    <a:ea typeface="+mn-ea"/>
                    <a:cs typeface="+mn-cs"/>
                  </a:defRPr>
                </a:pPr>
                <a:r>
                  <a:rPr lang="it-IT"/>
                  <a:t>team size</a:t>
                </a:r>
              </a:p>
            </c:rich>
          </c:tx>
          <c:overlay val="0"/>
          <c:spPr>
            <a:noFill/>
            <a:ln>
              <a:noFill/>
            </a:ln>
            <a:effectLst/>
          </c:spPr>
          <c:txPr>
            <a:bodyPr rot="0" spcFirstLastPara="1" vertOverflow="ellipsis" vert="horz" wrap="square" anchor="ctr" anchorCtr="1"/>
            <a:lstStyle/>
            <a:p>
              <a:pPr>
                <a:defRPr sz="900" b="1" i="0" u="none" strike="noStrike" kern="1200" cap="all" baseline="0">
                  <a:solidFill>
                    <a:schemeClr val="lt1">
                      <a:lumMod val="7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lt1">
                <a:lumMod val="50000"/>
              </a:schemeClr>
            </a:solid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it-IT"/>
          </a:p>
        </c:txPr>
        <c:crossAx val="2127860416"/>
        <c:crosses val="autoZero"/>
        <c:crossBetween val="midCat"/>
      </c:valAx>
      <c:valAx>
        <c:axId val="2127860416"/>
        <c:scaling>
          <c:orientation val="minMax"/>
        </c:scaling>
        <c:delete val="0"/>
        <c:axPos val="l"/>
        <c:majorGridlines>
          <c:spPr>
            <a:ln w="9525" cap="flat" cmpd="sng" algn="ctr">
              <a:solidFill>
                <a:schemeClr val="lt1">
                  <a:lumMod val="95000"/>
                  <a:alpha val="10000"/>
                </a:schemeClr>
              </a:solidFill>
              <a:round/>
            </a:ln>
            <a:effectLst/>
          </c:spPr>
        </c:majorGridlines>
        <c:title>
          <c:tx>
            <c:rich>
              <a:bodyPr rot="-5400000" spcFirstLastPara="1" vertOverflow="ellipsis" vert="horz" wrap="square" anchor="ctr" anchorCtr="1"/>
              <a:lstStyle/>
              <a:p>
                <a:pPr>
                  <a:defRPr sz="900" b="1" i="0" u="none" strike="noStrike" kern="1200" cap="all" baseline="0">
                    <a:solidFill>
                      <a:schemeClr val="lt1">
                        <a:lumMod val="75000"/>
                      </a:schemeClr>
                    </a:solidFill>
                    <a:latin typeface="+mn-lt"/>
                    <a:ea typeface="+mn-ea"/>
                    <a:cs typeface="+mn-cs"/>
                  </a:defRPr>
                </a:pPr>
                <a:r>
                  <a:rPr lang="it-IT"/>
                  <a:t>%di</a:t>
                </a:r>
                <a:r>
                  <a:rPr lang="it-IT" baseline="0"/>
                  <a:t> startup di ogni classe</a:t>
                </a:r>
              </a:p>
            </c:rich>
          </c:tx>
          <c:overlay val="0"/>
          <c:spPr>
            <a:noFill/>
            <a:ln>
              <a:noFill/>
            </a:ln>
            <a:effectLst/>
          </c:spPr>
          <c:txPr>
            <a:bodyPr rot="-5400000" spcFirstLastPara="1" vertOverflow="ellipsis" vert="horz" wrap="square" anchor="ctr" anchorCtr="1"/>
            <a:lstStyle/>
            <a:p>
              <a:pPr>
                <a:defRPr sz="900" b="1" i="0" u="none" strike="noStrike" kern="1200" cap="all" baseline="0">
                  <a:solidFill>
                    <a:schemeClr val="lt1">
                      <a:lumMod val="75000"/>
                    </a:schemeClr>
                  </a:solidFill>
                  <a:latin typeface="+mn-lt"/>
                  <a:ea typeface="+mn-ea"/>
                  <a:cs typeface="+mn-cs"/>
                </a:defRPr>
              </a:pPr>
              <a:endParaRPr lang="it-IT"/>
            </a:p>
          </c:txPr>
        </c:title>
        <c:numFmt formatCode="0.0%" sourceLinked="1"/>
        <c:majorTickMark val="none"/>
        <c:minorTickMark val="none"/>
        <c:tickLblPos val="nextTo"/>
        <c:spPr>
          <a:noFill/>
          <a:ln w="9525" cap="flat" cmpd="sng" algn="ctr">
            <a:solidFill>
              <a:schemeClr val="lt1">
                <a:lumMod val="50000"/>
              </a:schemeClr>
            </a:solid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it-IT"/>
          </a:p>
        </c:txPr>
        <c:crossAx val="2127855840"/>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it-IT"/>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cap="none" baseline="0">
                <a:solidFill>
                  <a:schemeClr val="lt1">
                    <a:lumMod val="85000"/>
                  </a:schemeClr>
                </a:solidFill>
                <a:latin typeface="+mn-lt"/>
                <a:ea typeface="+mn-ea"/>
                <a:cs typeface="+mn-cs"/>
              </a:defRPr>
            </a:pPr>
            <a:r>
              <a:rPr lang="it-IT"/>
              <a:t>PIVOT INCREMENTALI PER ROUND</a:t>
            </a:r>
          </a:p>
        </c:rich>
      </c:tx>
      <c:overlay val="0"/>
      <c:spPr>
        <a:noFill/>
        <a:ln>
          <a:noFill/>
        </a:ln>
        <a:effectLst/>
      </c:spPr>
      <c:txPr>
        <a:bodyPr rot="0" spcFirstLastPara="1" vertOverflow="ellipsis" vert="horz" wrap="square" anchor="ctr" anchorCtr="1"/>
        <a:lstStyle/>
        <a:p>
          <a:pPr>
            <a:defRPr sz="1862" b="1" i="0" u="none" strike="noStrike" kern="1200" cap="none" baseline="0">
              <a:solidFill>
                <a:schemeClr val="lt1">
                  <a:lumMod val="85000"/>
                </a:schemeClr>
              </a:solidFill>
              <a:latin typeface="+mn-lt"/>
              <a:ea typeface="+mn-ea"/>
              <a:cs typeface="+mn-cs"/>
            </a:defRPr>
          </a:pPr>
          <a:endParaRPr lang="it-IT"/>
        </a:p>
      </c:txPr>
    </c:title>
    <c:autoTitleDeleted val="0"/>
    <c:plotArea>
      <c:layout/>
      <c:scatterChart>
        <c:scatterStyle val="lineMarker"/>
        <c:varyColors val="0"/>
        <c:ser>
          <c:idx val="0"/>
          <c:order val="0"/>
          <c:tx>
            <c:v>Darwiniani</c:v>
          </c:tx>
          <c:spPr>
            <a:ln w="22225" cap="rnd">
              <a:solidFill>
                <a:schemeClr val="accent2"/>
              </a:solidFill>
            </a:ln>
            <a:effectLst>
              <a:glow rad="139700">
                <a:schemeClr val="accent2">
                  <a:satMod val="175000"/>
                  <a:alpha val="14000"/>
                </a:schemeClr>
              </a:glow>
            </a:effectLst>
          </c:spPr>
          <c:marker>
            <c:symbol val="circle"/>
            <c:size val="3"/>
            <c:spPr>
              <a:solidFill>
                <a:schemeClr val="accent2">
                  <a:lumMod val="60000"/>
                  <a:lumOff val="40000"/>
                </a:schemeClr>
              </a:solidFill>
              <a:ln>
                <a:noFill/>
              </a:ln>
              <a:effectLst>
                <a:glow rad="63500">
                  <a:schemeClr val="accent2">
                    <a:satMod val="175000"/>
                    <a:alpha val="25000"/>
                  </a:schemeClr>
                </a:glow>
              </a:effectLst>
            </c:spPr>
          </c:marker>
          <c:xVal>
            <c:numRef>
              <c:f>'ANDRE-Dataset_Regular MEDIE'!$B$2725:$B$2730</c:f>
              <c:numCache>
                <c:formatCode>General</c:formatCode>
                <c:ptCount val="6"/>
                <c:pt idx="0">
                  <c:v>1</c:v>
                </c:pt>
                <c:pt idx="1">
                  <c:v>2</c:v>
                </c:pt>
                <c:pt idx="2">
                  <c:v>3</c:v>
                </c:pt>
                <c:pt idx="3">
                  <c:v>4</c:v>
                </c:pt>
                <c:pt idx="4">
                  <c:v>5</c:v>
                </c:pt>
                <c:pt idx="5">
                  <c:v>6</c:v>
                </c:pt>
              </c:numCache>
            </c:numRef>
          </c:xVal>
          <c:yVal>
            <c:numRef>
              <c:f>'ANDRE-Dataset_Regular MEDIE'!$C$2725:$C$2730</c:f>
              <c:numCache>
                <c:formatCode>General</c:formatCode>
                <c:ptCount val="6"/>
                <c:pt idx="0">
                  <c:v>16</c:v>
                </c:pt>
                <c:pt idx="1">
                  <c:v>15</c:v>
                </c:pt>
                <c:pt idx="2">
                  <c:v>4</c:v>
                </c:pt>
                <c:pt idx="3">
                  <c:v>10</c:v>
                </c:pt>
                <c:pt idx="4">
                  <c:v>2</c:v>
                </c:pt>
                <c:pt idx="5">
                  <c:v>2</c:v>
                </c:pt>
              </c:numCache>
            </c:numRef>
          </c:yVal>
          <c:smooth val="0"/>
          <c:extLst>
            <c:ext xmlns:c16="http://schemas.microsoft.com/office/drawing/2014/chart" uri="{C3380CC4-5D6E-409C-BE32-E72D297353CC}">
              <c16:uniqueId val="{00000000-0B5B-4B53-9286-5178C80E9D4A}"/>
            </c:ext>
          </c:extLst>
        </c:ser>
        <c:ser>
          <c:idx val="1"/>
          <c:order val="1"/>
          <c:tx>
            <c:v>Comunitari</c:v>
          </c:tx>
          <c:spPr>
            <a:ln w="22225" cap="rnd">
              <a:solidFill>
                <a:schemeClr val="accent4"/>
              </a:solidFill>
            </a:ln>
            <a:effectLst>
              <a:glow rad="139700">
                <a:schemeClr val="accent4">
                  <a:satMod val="175000"/>
                  <a:alpha val="14000"/>
                </a:schemeClr>
              </a:glow>
            </a:effectLst>
          </c:spPr>
          <c:marker>
            <c:symbol val="circle"/>
            <c:size val="3"/>
            <c:spPr>
              <a:solidFill>
                <a:schemeClr val="accent4">
                  <a:lumMod val="60000"/>
                  <a:lumOff val="40000"/>
                </a:schemeClr>
              </a:solidFill>
              <a:ln>
                <a:noFill/>
              </a:ln>
              <a:effectLst>
                <a:glow rad="63500">
                  <a:schemeClr val="accent4">
                    <a:satMod val="175000"/>
                    <a:alpha val="25000"/>
                  </a:schemeClr>
                </a:glow>
              </a:effectLst>
            </c:spPr>
          </c:marker>
          <c:xVal>
            <c:numRef>
              <c:f>'ANDRE-Dataset_Regular MEDIE'!$A$2831:$A$2836</c:f>
              <c:numCache>
                <c:formatCode>General</c:formatCode>
                <c:ptCount val="6"/>
                <c:pt idx="0">
                  <c:v>1</c:v>
                </c:pt>
                <c:pt idx="1">
                  <c:v>2</c:v>
                </c:pt>
                <c:pt idx="2">
                  <c:v>3</c:v>
                </c:pt>
                <c:pt idx="3">
                  <c:v>4</c:v>
                </c:pt>
                <c:pt idx="4">
                  <c:v>5</c:v>
                </c:pt>
                <c:pt idx="5">
                  <c:v>6</c:v>
                </c:pt>
              </c:numCache>
            </c:numRef>
          </c:xVal>
          <c:yVal>
            <c:numRef>
              <c:f>'ANDRE-Dataset_Regular MEDIE'!$C$2831:$C$2836</c:f>
              <c:numCache>
                <c:formatCode>General</c:formatCode>
                <c:ptCount val="6"/>
                <c:pt idx="0">
                  <c:v>30</c:v>
                </c:pt>
                <c:pt idx="1">
                  <c:v>23</c:v>
                </c:pt>
                <c:pt idx="2">
                  <c:v>7</c:v>
                </c:pt>
                <c:pt idx="3">
                  <c:v>8</c:v>
                </c:pt>
                <c:pt idx="4">
                  <c:v>6</c:v>
                </c:pt>
                <c:pt idx="5">
                  <c:v>2</c:v>
                </c:pt>
              </c:numCache>
            </c:numRef>
          </c:yVal>
          <c:smooth val="0"/>
          <c:extLst>
            <c:ext xmlns:c16="http://schemas.microsoft.com/office/drawing/2014/chart" uri="{C3380CC4-5D6E-409C-BE32-E72D297353CC}">
              <c16:uniqueId val="{00000001-0B5B-4B53-9286-5178C80E9D4A}"/>
            </c:ext>
          </c:extLst>
        </c:ser>
        <c:ser>
          <c:idx val="2"/>
          <c:order val="2"/>
          <c:tx>
            <c:v>Missionari</c:v>
          </c:tx>
          <c:spPr>
            <a:ln w="22225" cap="rnd">
              <a:solidFill>
                <a:schemeClr val="accent6"/>
              </a:solidFill>
            </a:ln>
            <a:effectLst>
              <a:glow rad="139700">
                <a:schemeClr val="accent6">
                  <a:satMod val="175000"/>
                  <a:alpha val="14000"/>
                </a:schemeClr>
              </a:glow>
            </a:effectLst>
          </c:spPr>
          <c:marker>
            <c:symbol val="circle"/>
            <c:size val="3"/>
            <c:spPr>
              <a:solidFill>
                <a:schemeClr val="accent6">
                  <a:lumMod val="60000"/>
                  <a:lumOff val="40000"/>
                </a:schemeClr>
              </a:solidFill>
              <a:ln>
                <a:noFill/>
              </a:ln>
              <a:effectLst>
                <a:glow rad="63500">
                  <a:schemeClr val="accent6">
                    <a:satMod val="175000"/>
                    <a:alpha val="25000"/>
                  </a:schemeClr>
                </a:glow>
              </a:effectLst>
            </c:spPr>
          </c:marker>
          <c:xVal>
            <c:numRef>
              <c:f>'ANDRE-Dataset_Regular MEDIE'!$A$3092:$A$3097</c:f>
              <c:numCache>
                <c:formatCode>General</c:formatCode>
                <c:ptCount val="6"/>
                <c:pt idx="0">
                  <c:v>1</c:v>
                </c:pt>
                <c:pt idx="1">
                  <c:v>2</c:v>
                </c:pt>
                <c:pt idx="2">
                  <c:v>3</c:v>
                </c:pt>
                <c:pt idx="3">
                  <c:v>4</c:v>
                </c:pt>
                <c:pt idx="4">
                  <c:v>5</c:v>
                </c:pt>
                <c:pt idx="5">
                  <c:v>6</c:v>
                </c:pt>
              </c:numCache>
            </c:numRef>
          </c:xVal>
          <c:yVal>
            <c:numRef>
              <c:f>'ANDRE-Dataset_Regular MEDIE'!$B$3092:$B$3097</c:f>
              <c:numCache>
                <c:formatCode>General</c:formatCode>
                <c:ptCount val="6"/>
                <c:pt idx="0">
                  <c:v>87</c:v>
                </c:pt>
                <c:pt idx="1">
                  <c:v>54</c:v>
                </c:pt>
                <c:pt idx="2">
                  <c:v>22</c:v>
                </c:pt>
                <c:pt idx="3">
                  <c:v>32</c:v>
                </c:pt>
                <c:pt idx="4">
                  <c:v>20</c:v>
                </c:pt>
                <c:pt idx="5">
                  <c:v>14</c:v>
                </c:pt>
              </c:numCache>
            </c:numRef>
          </c:yVal>
          <c:smooth val="0"/>
          <c:extLst>
            <c:ext xmlns:c16="http://schemas.microsoft.com/office/drawing/2014/chart" uri="{C3380CC4-5D6E-409C-BE32-E72D297353CC}">
              <c16:uniqueId val="{00000004-0B5B-4B53-9286-5178C80E9D4A}"/>
            </c:ext>
          </c:extLst>
        </c:ser>
        <c:dLbls>
          <c:showLegendKey val="0"/>
          <c:showVal val="0"/>
          <c:showCatName val="0"/>
          <c:showSerName val="0"/>
          <c:showPercent val="0"/>
          <c:showBubbleSize val="0"/>
        </c:dLbls>
        <c:axId val="2127855840"/>
        <c:axId val="2127860416"/>
      </c:scatterChart>
      <c:valAx>
        <c:axId val="2127855840"/>
        <c:scaling>
          <c:orientation val="minMax"/>
        </c:scaling>
        <c:delete val="0"/>
        <c:axPos val="b"/>
        <c:majorGridlines>
          <c:spPr>
            <a:ln w="9525" cap="flat" cmpd="sng" algn="ctr">
              <a:solidFill>
                <a:schemeClr val="dk1">
                  <a:lumMod val="65000"/>
                  <a:lumOff val="35000"/>
                  <a:alpha val="7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r>
                  <a:rPr lang="it-IT"/>
                  <a:t>ROUND</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it-IT"/>
          </a:p>
        </c:txPr>
        <c:crossAx val="2127860416"/>
        <c:crosses val="autoZero"/>
        <c:crossBetween val="midCat"/>
      </c:valAx>
      <c:valAx>
        <c:axId val="2127860416"/>
        <c:scaling>
          <c:orientation val="minMax"/>
        </c:scaling>
        <c:delete val="0"/>
        <c:axPos val="l"/>
        <c:majorGridlines>
          <c:spPr>
            <a:ln w="9525" cap="flat" cmpd="sng" algn="ctr">
              <a:solidFill>
                <a:schemeClr val="dk1">
                  <a:lumMod val="65000"/>
                  <a:lumOff val="35000"/>
                  <a:alpha val="7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r>
                  <a:rPr lang="it-IT"/>
                  <a:t>#PIVOT INC</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it-IT"/>
          </a:p>
        </c:txPr>
        <c:crossAx val="2127855840"/>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it-IT"/>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cap="none" baseline="0">
                <a:solidFill>
                  <a:schemeClr val="lt1">
                    <a:lumMod val="85000"/>
                  </a:schemeClr>
                </a:solidFill>
                <a:latin typeface="+mn-lt"/>
                <a:ea typeface="+mn-ea"/>
                <a:cs typeface="+mn-cs"/>
              </a:defRPr>
            </a:pPr>
            <a:r>
              <a:rPr lang="it-IT" dirty="0"/>
              <a:t>PIVOT RADICALI PER ROUND</a:t>
            </a:r>
          </a:p>
        </c:rich>
      </c:tx>
      <c:overlay val="0"/>
      <c:spPr>
        <a:noFill/>
        <a:ln>
          <a:noFill/>
        </a:ln>
        <a:effectLst/>
      </c:spPr>
      <c:txPr>
        <a:bodyPr rot="0" spcFirstLastPara="1" vertOverflow="ellipsis" vert="horz" wrap="square" anchor="ctr" anchorCtr="1"/>
        <a:lstStyle/>
        <a:p>
          <a:pPr>
            <a:defRPr sz="1862" b="1" i="0" u="none" strike="noStrike" kern="1200" cap="none" baseline="0">
              <a:solidFill>
                <a:schemeClr val="lt1">
                  <a:lumMod val="85000"/>
                </a:schemeClr>
              </a:solidFill>
              <a:latin typeface="+mn-lt"/>
              <a:ea typeface="+mn-ea"/>
              <a:cs typeface="+mn-cs"/>
            </a:defRPr>
          </a:pPr>
          <a:endParaRPr lang="it-IT"/>
        </a:p>
      </c:txPr>
    </c:title>
    <c:autoTitleDeleted val="0"/>
    <c:plotArea>
      <c:layout/>
      <c:scatterChart>
        <c:scatterStyle val="lineMarker"/>
        <c:varyColors val="0"/>
        <c:ser>
          <c:idx val="0"/>
          <c:order val="0"/>
          <c:tx>
            <c:v>Darwiniani</c:v>
          </c:tx>
          <c:spPr>
            <a:ln w="22225" cap="rnd">
              <a:solidFill>
                <a:schemeClr val="accent2"/>
              </a:solidFill>
            </a:ln>
            <a:effectLst>
              <a:glow rad="139700">
                <a:schemeClr val="accent2">
                  <a:satMod val="175000"/>
                  <a:alpha val="14000"/>
                </a:schemeClr>
              </a:glow>
            </a:effectLst>
          </c:spPr>
          <c:marker>
            <c:symbol val="circle"/>
            <c:size val="3"/>
            <c:spPr>
              <a:solidFill>
                <a:schemeClr val="accent2">
                  <a:lumMod val="60000"/>
                  <a:lumOff val="40000"/>
                </a:schemeClr>
              </a:solidFill>
              <a:ln>
                <a:noFill/>
              </a:ln>
              <a:effectLst>
                <a:glow rad="63500">
                  <a:schemeClr val="accent2">
                    <a:satMod val="175000"/>
                    <a:alpha val="25000"/>
                  </a:schemeClr>
                </a:glow>
              </a:effectLst>
            </c:spPr>
          </c:marker>
          <c:xVal>
            <c:numRef>
              <c:f>'ANDRE-Dataset_Regular MEDIE'!$A$2744:$A$2749</c:f>
              <c:numCache>
                <c:formatCode>General</c:formatCode>
                <c:ptCount val="6"/>
                <c:pt idx="0">
                  <c:v>1</c:v>
                </c:pt>
                <c:pt idx="1">
                  <c:v>2</c:v>
                </c:pt>
                <c:pt idx="2">
                  <c:v>3</c:v>
                </c:pt>
                <c:pt idx="3">
                  <c:v>4</c:v>
                </c:pt>
                <c:pt idx="4">
                  <c:v>5</c:v>
                </c:pt>
                <c:pt idx="5">
                  <c:v>6</c:v>
                </c:pt>
              </c:numCache>
            </c:numRef>
          </c:xVal>
          <c:yVal>
            <c:numRef>
              <c:f>'ANDRE-Dataset_Regular MEDIE'!$B$2744:$B$2749</c:f>
              <c:numCache>
                <c:formatCode>General</c:formatCode>
                <c:ptCount val="6"/>
                <c:pt idx="0">
                  <c:v>2</c:v>
                </c:pt>
                <c:pt idx="1">
                  <c:v>1</c:v>
                </c:pt>
                <c:pt idx="2">
                  <c:v>0</c:v>
                </c:pt>
                <c:pt idx="3">
                  <c:v>0</c:v>
                </c:pt>
                <c:pt idx="4">
                  <c:v>1</c:v>
                </c:pt>
                <c:pt idx="5">
                  <c:v>1</c:v>
                </c:pt>
              </c:numCache>
            </c:numRef>
          </c:yVal>
          <c:smooth val="0"/>
          <c:extLst>
            <c:ext xmlns:c16="http://schemas.microsoft.com/office/drawing/2014/chart" uri="{C3380CC4-5D6E-409C-BE32-E72D297353CC}">
              <c16:uniqueId val="{00000000-5A55-4834-824A-C310E4A5CABA}"/>
            </c:ext>
          </c:extLst>
        </c:ser>
        <c:ser>
          <c:idx val="1"/>
          <c:order val="1"/>
          <c:tx>
            <c:v>Comunitari</c:v>
          </c:tx>
          <c:spPr>
            <a:ln w="22225" cap="rnd">
              <a:solidFill>
                <a:schemeClr val="accent4"/>
              </a:solidFill>
            </a:ln>
            <a:effectLst>
              <a:glow rad="139700">
                <a:schemeClr val="accent4">
                  <a:satMod val="175000"/>
                  <a:alpha val="14000"/>
                </a:schemeClr>
              </a:glow>
            </a:effectLst>
          </c:spPr>
          <c:marker>
            <c:symbol val="circle"/>
            <c:size val="3"/>
            <c:spPr>
              <a:solidFill>
                <a:schemeClr val="accent4">
                  <a:lumMod val="60000"/>
                  <a:lumOff val="40000"/>
                </a:schemeClr>
              </a:solidFill>
              <a:ln>
                <a:noFill/>
              </a:ln>
              <a:effectLst>
                <a:glow rad="63500">
                  <a:schemeClr val="accent4">
                    <a:satMod val="175000"/>
                    <a:alpha val="25000"/>
                  </a:schemeClr>
                </a:glow>
              </a:effectLst>
            </c:spPr>
          </c:marker>
          <c:xVal>
            <c:numRef>
              <c:f>'ANDRE-Dataset_Regular MEDIE'!$A$2847:$A$2852</c:f>
              <c:numCache>
                <c:formatCode>General</c:formatCode>
                <c:ptCount val="6"/>
                <c:pt idx="0">
                  <c:v>1</c:v>
                </c:pt>
                <c:pt idx="1">
                  <c:v>2</c:v>
                </c:pt>
                <c:pt idx="2">
                  <c:v>3</c:v>
                </c:pt>
                <c:pt idx="3">
                  <c:v>4</c:v>
                </c:pt>
                <c:pt idx="4">
                  <c:v>5</c:v>
                </c:pt>
                <c:pt idx="5">
                  <c:v>6</c:v>
                </c:pt>
              </c:numCache>
            </c:numRef>
          </c:xVal>
          <c:yVal>
            <c:numRef>
              <c:f>'ANDRE-Dataset_Regular MEDIE'!$B$2847:$B$2852</c:f>
              <c:numCache>
                <c:formatCode>General</c:formatCode>
                <c:ptCount val="6"/>
                <c:pt idx="0">
                  <c:v>3</c:v>
                </c:pt>
                <c:pt idx="1">
                  <c:v>1</c:v>
                </c:pt>
                <c:pt idx="2">
                  <c:v>0</c:v>
                </c:pt>
                <c:pt idx="3">
                  <c:v>0</c:v>
                </c:pt>
                <c:pt idx="4">
                  <c:v>0</c:v>
                </c:pt>
                <c:pt idx="5">
                  <c:v>1</c:v>
                </c:pt>
              </c:numCache>
            </c:numRef>
          </c:yVal>
          <c:smooth val="0"/>
          <c:extLst>
            <c:ext xmlns:c16="http://schemas.microsoft.com/office/drawing/2014/chart" uri="{C3380CC4-5D6E-409C-BE32-E72D297353CC}">
              <c16:uniqueId val="{00000001-5A55-4834-824A-C310E4A5CABA}"/>
            </c:ext>
          </c:extLst>
        </c:ser>
        <c:ser>
          <c:idx val="2"/>
          <c:order val="2"/>
          <c:tx>
            <c:v>Missionari</c:v>
          </c:tx>
          <c:spPr>
            <a:ln w="22225" cap="rnd">
              <a:solidFill>
                <a:schemeClr val="accent6"/>
              </a:solidFill>
            </a:ln>
            <a:effectLst>
              <a:glow rad="139700">
                <a:schemeClr val="accent6">
                  <a:satMod val="175000"/>
                  <a:alpha val="14000"/>
                </a:schemeClr>
              </a:glow>
            </a:effectLst>
          </c:spPr>
          <c:marker>
            <c:symbol val="circle"/>
            <c:size val="3"/>
            <c:spPr>
              <a:solidFill>
                <a:schemeClr val="accent6">
                  <a:lumMod val="60000"/>
                  <a:lumOff val="40000"/>
                </a:schemeClr>
              </a:solidFill>
              <a:ln>
                <a:noFill/>
              </a:ln>
              <a:effectLst>
                <a:glow rad="63500">
                  <a:schemeClr val="accent6">
                    <a:satMod val="175000"/>
                    <a:alpha val="25000"/>
                  </a:schemeClr>
                </a:glow>
              </a:effectLst>
            </c:spPr>
          </c:marker>
          <c:xVal>
            <c:numRef>
              <c:f>'ANDRE-Dataset_Regular MEDIE'!$A$3124:$A$3129</c:f>
              <c:numCache>
                <c:formatCode>General</c:formatCode>
                <c:ptCount val="6"/>
                <c:pt idx="0">
                  <c:v>1</c:v>
                </c:pt>
                <c:pt idx="1">
                  <c:v>2</c:v>
                </c:pt>
                <c:pt idx="2">
                  <c:v>3</c:v>
                </c:pt>
                <c:pt idx="3">
                  <c:v>4</c:v>
                </c:pt>
                <c:pt idx="4">
                  <c:v>5</c:v>
                </c:pt>
                <c:pt idx="5">
                  <c:v>6</c:v>
                </c:pt>
              </c:numCache>
            </c:numRef>
          </c:xVal>
          <c:yVal>
            <c:numRef>
              <c:f>'ANDRE-Dataset_Regular MEDIE'!$B$3124:$B$3129</c:f>
              <c:numCache>
                <c:formatCode>General</c:formatCode>
                <c:ptCount val="6"/>
                <c:pt idx="0">
                  <c:v>3</c:v>
                </c:pt>
                <c:pt idx="1">
                  <c:v>5</c:v>
                </c:pt>
                <c:pt idx="2">
                  <c:v>4</c:v>
                </c:pt>
                <c:pt idx="3">
                  <c:v>2</c:v>
                </c:pt>
                <c:pt idx="4">
                  <c:v>2</c:v>
                </c:pt>
                <c:pt idx="5">
                  <c:v>4</c:v>
                </c:pt>
              </c:numCache>
            </c:numRef>
          </c:yVal>
          <c:smooth val="0"/>
          <c:extLst>
            <c:ext xmlns:c16="http://schemas.microsoft.com/office/drawing/2014/chart" uri="{C3380CC4-5D6E-409C-BE32-E72D297353CC}">
              <c16:uniqueId val="{00000002-5A55-4834-824A-C310E4A5CABA}"/>
            </c:ext>
          </c:extLst>
        </c:ser>
        <c:dLbls>
          <c:showLegendKey val="0"/>
          <c:showVal val="0"/>
          <c:showCatName val="0"/>
          <c:showSerName val="0"/>
          <c:showPercent val="0"/>
          <c:showBubbleSize val="0"/>
        </c:dLbls>
        <c:axId val="2127855840"/>
        <c:axId val="2127860416"/>
      </c:scatterChart>
      <c:valAx>
        <c:axId val="2127855840"/>
        <c:scaling>
          <c:orientation val="minMax"/>
        </c:scaling>
        <c:delete val="0"/>
        <c:axPos val="b"/>
        <c:majorGridlines>
          <c:spPr>
            <a:ln w="9525" cap="flat" cmpd="sng" algn="ctr">
              <a:solidFill>
                <a:schemeClr val="dk1">
                  <a:lumMod val="65000"/>
                  <a:lumOff val="35000"/>
                  <a:alpha val="7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r>
                  <a:rPr lang="it-IT"/>
                  <a:t>ROUND</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it-IT"/>
          </a:p>
        </c:txPr>
        <c:crossAx val="2127860416"/>
        <c:crosses val="autoZero"/>
        <c:crossBetween val="midCat"/>
      </c:valAx>
      <c:valAx>
        <c:axId val="2127860416"/>
        <c:scaling>
          <c:orientation val="minMax"/>
        </c:scaling>
        <c:delete val="0"/>
        <c:axPos val="l"/>
        <c:majorGridlines>
          <c:spPr>
            <a:ln w="9525" cap="flat" cmpd="sng" algn="ctr">
              <a:solidFill>
                <a:schemeClr val="dk1">
                  <a:lumMod val="65000"/>
                  <a:lumOff val="35000"/>
                  <a:alpha val="7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r>
                  <a:rPr lang="it-IT" dirty="0"/>
                  <a:t>#PIVOT RAD</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it-IT"/>
          </a:p>
        </c:txPr>
        <c:crossAx val="2127855840"/>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it-IT"/>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Già</a:t>
            </a:r>
            <a:r>
              <a:rPr lang="en-US" sz="1600" dirty="0"/>
              <a:t> </a:t>
            </a:r>
            <a:r>
              <a:rPr lang="en-US" sz="1600" dirty="0" err="1"/>
              <a:t>fondato</a:t>
            </a:r>
            <a:r>
              <a:rPr lang="en-US" sz="1600" dirty="0"/>
              <a:t> </a:t>
            </a:r>
            <a:r>
              <a:rPr lang="en-US" sz="1600" dirty="0" err="1"/>
              <a:t>altre</a:t>
            </a:r>
            <a:r>
              <a:rPr lang="en-US" sz="1600" baseline="0" dirty="0"/>
              <a:t> </a:t>
            </a:r>
            <a:r>
              <a:rPr lang="en-US" sz="1600" baseline="0" dirty="0" err="1"/>
              <a:t>imprese</a:t>
            </a:r>
            <a:endParaRPr lang="en-US" sz="16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Già fondato altre imprese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59ED-42BB-99F2-8D69C937F086}"/>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59ED-42BB-99F2-8D69C937F086}"/>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16</c:v>
                </c:pt>
                <c:pt idx="1">
                  <c:v>57</c:v>
                </c:pt>
              </c:numCache>
            </c:numRef>
          </c:val>
          <c:extLst>
            <c:ext xmlns:c16="http://schemas.microsoft.com/office/drawing/2014/chart" uri="{C3380CC4-5D6E-409C-BE32-E72D297353CC}">
              <c16:uniqueId val="{00000004-59ED-42BB-99F2-8D69C937F086}"/>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a:t>Corso di </a:t>
            </a:r>
            <a:r>
              <a:rPr lang="en-US" sz="1600" dirty="0" err="1"/>
              <a:t>economia</a:t>
            </a:r>
            <a:r>
              <a:rPr lang="en-US" sz="1600" dirty="0"/>
              <a:t> in BG</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C489-48C6-B44C-9E5BD1A4774B}"/>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C489-48C6-B44C-9E5BD1A4774B}"/>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44</c:v>
                </c:pt>
                <c:pt idx="1">
                  <c:v>29</c:v>
                </c:pt>
              </c:numCache>
            </c:numRef>
          </c:val>
          <c:extLst>
            <c:ext xmlns:c16="http://schemas.microsoft.com/office/drawing/2014/chart" uri="{C3380CC4-5D6E-409C-BE32-E72D297353CC}">
              <c16:uniqueId val="{00000004-C489-48C6-B44C-9E5BD1A4774B}"/>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a:t>Corso di </a:t>
            </a:r>
            <a:r>
              <a:rPr lang="en-US" sz="1600" dirty="0" err="1"/>
              <a:t>imprenditorialità</a:t>
            </a:r>
            <a:endParaRPr lang="en-US" sz="16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EF22-4C9F-9995-F51EE4E78B3C}"/>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EF22-4C9F-9995-F51EE4E78B3C}"/>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31</c:v>
                </c:pt>
                <c:pt idx="1">
                  <c:v>42</c:v>
                </c:pt>
              </c:numCache>
            </c:numRef>
          </c:val>
          <c:extLst>
            <c:ext xmlns:c16="http://schemas.microsoft.com/office/drawing/2014/chart" uri="{C3380CC4-5D6E-409C-BE32-E72D297353CC}">
              <c16:uniqueId val="{00000004-EF22-4C9F-9995-F51EE4E78B3C}"/>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Almeno</a:t>
            </a:r>
            <a:r>
              <a:rPr lang="en-US" sz="1600" dirty="0"/>
              <a:t> 1 Corso </a:t>
            </a:r>
            <a:r>
              <a:rPr lang="en-US" sz="1600" dirty="0" err="1"/>
              <a:t>su</a:t>
            </a:r>
            <a:r>
              <a:rPr lang="en-US" sz="1600" dirty="0"/>
              <a:t> 2</a:t>
            </a:r>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D978-4A44-87DD-B21C6D5DB718}"/>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D978-4A44-87DD-B21C6D5DB718}"/>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75</c:v>
                </c:pt>
                <c:pt idx="1">
                  <c:v>71</c:v>
                </c:pt>
              </c:numCache>
            </c:numRef>
          </c:val>
          <c:extLst>
            <c:ext xmlns:c16="http://schemas.microsoft.com/office/drawing/2014/chart" uri="{C3380CC4-5D6E-409C-BE32-E72D297353CC}">
              <c16:uniqueId val="{00000004-D978-4A44-87DD-B21C6D5DB718}"/>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600" dirty="0" err="1"/>
              <a:t>Stessa</a:t>
            </a:r>
            <a:r>
              <a:rPr lang="en-US" sz="1600" dirty="0"/>
              <a:t> </a:t>
            </a:r>
            <a:r>
              <a:rPr lang="en-US" sz="1600" dirty="0" err="1"/>
              <a:t>uni</a:t>
            </a:r>
            <a:r>
              <a:rPr lang="en-US" sz="1600" dirty="0"/>
              <a:t> </a:t>
            </a:r>
            <a:r>
              <a:rPr lang="en-US" sz="1600" dirty="0" err="1"/>
              <a:t>dei</a:t>
            </a:r>
            <a:r>
              <a:rPr lang="en-US" sz="1600" dirty="0"/>
              <a:t> </a:t>
            </a:r>
            <a:r>
              <a:rPr lang="en-US" sz="1600" dirty="0" err="1"/>
              <a:t>membri</a:t>
            </a:r>
            <a:endParaRPr lang="en-US" sz="16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3CD8-41FD-9604-0AC838D1E7BC}"/>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3CD8-41FD-9604-0AC838D1E7BC}"/>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19</c:v>
                </c:pt>
                <c:pt idx="1">
                  <c:v>54</c:v>
                </c:pt>
              </c:numCache>
            </c:numRef>
          </c:val>
          <c:extLst>
            <c:ext xmlns:c16="http://schemas.microsoft.com/office/drawing/2014/chart" uri="{C3380CC4-5D6E-409C-BE32-E72D297353CC}">
              <c16:uniqueId val="{00000004-3CD8-41FD-9604-0AC838D1E7BC}"/>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r>
              <a:rPr lang="en-US" sz="1400" dirty="0" err="1"/>
              <a:t>Stessa</a:t>
            </a:r>
            <a:r>
              <a:rPr lang="en-US" sz="1400" dirty="0"/>
              <a:t> </a:t>
            </a:r>
            <a:r>
              <a:rPr lang="en-US" sz="1400" dirty="0" err="1"/>
              <a:t>azienda</a:t>
            </a:r>
            <a:r>
              <a:rPr lang="en-US" sz="1400" dirty="0"/>
              <a:t> </a:t>
            </a:r>
            <a:r>
              <a:rPr lang="en-US" sz="1400" dirty="0" err="1"/>
              <a:t>dei</a:t>
            </a:r>
            <a:r>
              <a:rPr lang="en-US" sz="1400" dirty="0"/>
              <a:t> </a:t>
            </a:r>
            <a:r>
              <a:rPr lang="en-US" sz="1400" dirty="0" err="1"/>
              <a:t>membri</a:t>
            </a:r>
            <a:endParaRPr lang="en-US" sz="1400" dirty="0"/>
          </a:p>
        </c:rich>
      </c:tx>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75000"/>
                  <a:lumOff val="25000"/>
                </a:schemeClr>
              </a:solidFill>
              <a:latin typeface="+mn-lt"/>
              <a:ea typeface="+mn-ea"/>
              <a:cs typeface="+mn-cs"/>
            </a:defRPr>
          </a:pPr>
          <a:endParaRPr lang="it-IT"/>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Foglio1!$B$1</c:f>
              <c:strCache>
                <c:ptCount val="1"/>
                <c:pt idx="0">
                  <c:v>Darwiniani sul totale</c:v>
                </c:pt>
              </c:strCache>
            </c:strRef>
          </c:tx>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F18D-4DDF-A4DE-391202D4E62E}"/>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F18D-4DDF-A4DE-391202D4E62E}"/>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Foglio1!$A$2:$A$3</c:f>
              <c:strCache>
                <c:ptCount val="2"/>
                <c:pt idx="0">
                  <c:v>Si</c:v>
                </c:pt>
                <c:pt idx="1">
                  <c:v>No</c:v>
                </c:pt>
              </c:strCache>
            </c:strRef>
          </c:cat>
          <c:val>
            <c:numRef>
              <c:f>Foglio1!$B$2:$B$3</c:f>
              <c:numCache>
                <c:formatCode>General</c:formatCode>
                <c:ptCount val="2"/>
                <c:pt idx="0">
                  <c:v>10</c:v>
                </c:pt>
                <c:pt idx="1">
                  <c:v>63</c:v>
                </c:pt>
              </c:numCache>
            </c:numRef>
          </c:val>
          <c:extLst>
            <c:ext xmlns:c16="http://schemas.microsoft.com/office/drawing/2014/chart" uri="{C3380CC4-5D6E-409C-BE32-E72D297353CC}">
              <c16:uniqueId val="{00000004-F18D-4DDF-A4DE-391202D4E62E}"/>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9.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10.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11.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12.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13.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14.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15.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16.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17.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18.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19.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0.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1.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2.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3.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4.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5.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6.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7.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8.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9.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0.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1.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2.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3.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4.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5.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36.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37.xml><?xml version="1.0" encoding="utf-8"?>
<cs:chartStyle xmlns:cs="http://schemas.microsoft.com/office/drawing/2012/chartStyle" xmlns:a="http://schemas.openxmlformats.org/drawingml/2006/main" id="248">
  <cs:axisTitle>
    <cs:lnRef idx="0"/>
    <cs:fillRef idx="0"/>
    <cs:effectRef idx="0"/>
    <cs:fontRef idx="minor">
      <a:schemeClr val="lt1">
        <a:lumMod val="75000"/>
      </a:schemeClr>
    </cs:fontRef>
    <cs:defRPr sz="900" b="1" kern="1200" cap="all"/>
  </cs:axisTitle>
  <cs:categoryAxis>
    <cs:lnRef idx="0"/>
    <cs:fillRef idx="0"/>
    <cs:effectRef idx="0"/>
    <cs:fontRef idx="minor">
      <a:schemeClr val="lt1">
        <a:lumMod val="75000"/>
      </a:schemeClr>
    </cs:fontRef>
    <cs:spPr>
      <a:ln w="9525" cap="flat" cmpd="sng" algn="ctr">
        <a:solidFill>
          <a:schemeClr val="lt1">
            <a:lumMod val="50000"/>
          </a:schemeClr>
        </a:solidFill>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7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75000"/>
      </a:schemeClr>
    </cs:fontRef>
    <cs:spPr>
      <a:ln w="9525" cap="flat" cmpd="sng" algn="ctr">
        <a:solidFill>
          <a:schemeClr val="lt1">
            <a:lumMod val="50000"/>
          </a:schemeClr>
        </a:solidFill>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75000"/>
      </a:schemeClr>
    </cs:fontRef>
    <cs:spPr>
      <a:ln w="9525" cap="flat" cmpd="sng" algn="ctr">
        <a:solidFill>
          <a:schemeClr val="lt1">
            <a:lumMod val="50000"/>
          </a:schemeClr>
        </a:solidFill>
      </a:ln>
    </cs:spPr>
    <cs:defRPr sz="900" kern="1200"/>
  </cs:valueAxis>
  <cs:wall>
    <cs:lnRef idx="0"/>
    <cs:fillRef idx="0"/>
    <cs:effectRef idx="0"/>
    <cs:fontRef idx="minor">
      <a:schemeClr val="tx1"/>
    </cs:fontRef>
  </cs:wall>
</cs:chartStyle>
</file>

<file path=ppt/charts/style38.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1197" kern="1200"/>
    <cs:bodyPr/>
  </cs:valueAxis>
  <cs:wall>
    <cs:lnRef idx="0"/>
    <cs:fillRef idx="0"/>
    <cs:effectRef idx="0"/>
    <cs:fontRef idx="minor">
      <a:schemeClr val="dk1"/>
    </cs:fontRef>
  </cs:wall>
</cs:chartStyle>
</file>

<file path=ppt/charts/style39.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1197" kern="1200"/>
    <cs:bodyPr/>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4.wmf"/></Relationships>
</file>

<file path=ppt/drawings/drawing1.xml><?xml version="1.0" encoding="utf-8"?>
<c:userShapes xmlns:c="http://schemas.openxmlformats.org/drawingml/2006/chart">
  <cdr:relSizeAnchor xmlns:cdr="http://schemas.openxmlformats.org/drawingml/2006/chartDrawing">
    <cdr:from>
      <cdr:x>0.47438</cdr:x>
      <cdr:y>0.81358</cdr:y>
    </cdr:from>
    <cdr:to>
      <cdr:x>1</cdr:x>
      <cdr:y>1</cdr:y>
    </cdr:to>
    <cdr:sp macro="" textlink="">
      <cdr:nvSpPr>
        <cdr:cNvPr id="2" name="CasellaDiTesto 8">
          <a:extLst xmlns:a="http://schemas.openxmlformats.org/drawingml/2006/main">
            <a:ext uri="{FF2B5EF4-FFF2-40B4-BE49-F238E27FC236}">
              <a16:creationId xmlns:a16="http://schemas.microsoft.com/office/drawing/2014/main" id="{E366836E-C373-4970-BFF9-0269133F822B}"/>
            </a:ext>
          </a:extLst>
        </cdr:cNvPr>
        <cdr:cNvSpPr txBox="1"/>
      </cdr:nvSpPr>
      <cdr:spPr>
        <a:xfrm xmlns:a="http://schemas.openxmlformats.org/drawingml/2006/main">
          <a:off x="1783415" y="1611808"/>
          <a:ext cx="1976049" cy="36932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it-IT" i="1" u="sng" dirty="0"/>
            <a:t>% &lt; Darwiniani</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35A8D5-6927-BD47-B474-CBF2F4C888DC}" type="datetimeFigureOut">
              <a:rPr lang="it-IT" smtClean="0"/>
              <a:t>29/11/2021</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7646B6-B7EB-E046-ADBC-219EF97B0E1D}" type="slidenum">
              <a:rPr lang="it-IT" smtClean="0"/>
              <a:t>‹N›</a:t>
            </a:fld>
            <a:endParaRPr lang="it-IT"/>
          </a:p>
        </p:txBody>
      </p:sp>
    </p:spTree>
    <p:extLst>
      <p:ext uri="{BB962C8B-B14F-4D97-AF65-F5344CB8AC3E}">
        <p14:creationId xmlns:p14="http://schemas.microsoft.com/office/powerpoint/2010/main" val="1296171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Sul campione e sui 3 trattamenti, vedo chi ha fatto economia, chi </a:t>
            </a:r>
            <a:r>
              <a:rPr lang="it-IT" dirty="0" err="1"/>
              <a:t>ing</a:t>
            </a:r>
            <a:r>
              <a:rPr lang="it-IT"/>
              <a:t>, chi RU</a:t>
            </a:r>
          </a:p>
        </p:txBody>
      </p:sp>
      <p:sp>
        <p:nvSpPr>
          <p:cNvPr id="4" name="Segnaposto numero diapositiva 3"/>
          <p:cNvSpPr>
            <a:spLocks noGrp="1"/>
          </p:cNvSpPr>
          <p:nvPr>
            <p:ph type="sldNum" sz="quarter" idx="5"/>
          </p:nvPr>
        </p:nvSpPr>
        <p:spPr/>
        <p:txBody>
          <a:bodyPr/>
          <a:lstStyle/>
          <a:p>
            <a:fld id="{6B7646B6-B7EB-E046-ADBC-219EF97B0E1D}" type="slidenum">
              <a:rPr lang="it-IT" smtClean="0"/>
              <a:t>24</a:t>
            </a:fld>
            <a:endParaRPr lang="it-IT"/>
          </a:p>
        </p:txBody>
      </p:sp>
    </p:spTree>
    <p:extLst>
      <p:ext uri="{BB962C8B-B14F-4D97-AF65-F5344CB8AC3E}">
        <p14:creationId xmlns:p14="http://schemas.microsoft.com/office/powerpoint/2010/main" val="22445152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Stessa analisi, ma su </a:t>
            </a:r>
            <a:r>
              <a:rPr lang="it-IT" dirty="0" err="1"/>
              <a:t>effectuation</a:t>
            </a:r>
            <a:r>
              <a:rPr lang="it-IT" dirty="0"/>
              <a:t> ( Questo fallo fare a Mattia, soprattutto se bisogna calcolare l’</a:t>
            </a:r>
            <a:r>
              <a:rPr lang="it-IT" dirty="0" err="1"/>
              <a:t>effettuatività</a:t>
            </a:r>
            <a:r>
              <a:rPr lang="it-IT" dirty="0"/>
              <a:t>)</a:t>
            </a:r>
          </a:p>
        </p:txBody>
      </p:sp>
      <p:sp>
        <p:nvSpPr>
          <p:cNvPr id="4" name="Segnaposto numero diapositiva 3"/>
          <p:cNvSpPr>
            <a:spLocks noGrp="1"/>
          </p:cNvSpPr>
          <p:nvPr>
            <p:ph type="sldNum" sz="quarter" idx="5"/>
          </p:nvPr>
        </p:nvSpPr>
        <p:spPr/>
        <p:txBody>
          <a:bodyPr/>
          <a:lstStyle/>
          <a:p>
            <a:fld id="{6B7646B6-B7EB-E046-ADBC-219EF97B0E1D}" type="slidenum">
              <a:rPr lang="it-IT" smtClean="0"/>
              <a:t>80</a:t>
            </a:fld>
            <a:endParaRPr lang="it-IT"/>
          </a:p>
        </p:txBody>
      </p:sp>
    </p:spTree>
    <p:extLst>
      <p:ext uri="{BB962C8B-B14F-4D97-AF65-F5344CB8AC3E}">
        <p14:creationId xmlns:p14="http://schemas.microsoft.com/office/powerpoint/2010/main" val="31001647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Qua dovresti aggiungere dei controlli, per esempio l’</a:t>
            </a:r>
            <a:r>
              <a:rPr lang="it-IT" dirty="0" err="1"/>
              <a:t>instructor</a:t>
            </a:r>
            <a:endParaRPr lang="it-IT" dirty="0"/>
          </a:p>
        </p:txBody>
      </p:sp>
      <p:sp>
        <p:nvSpPr>
          <p:cNvPr id="4" name="Segnaposto numero diapositiva 3"/>
          <p:cNvSpPr>
            <a:spLocks noGrp="1"/>
          </p:cNvSpPr>
          <p:nvPr>
            <p:ph type="sldNum" sz="quarter" idx="5"/>
          </p:nvPr>
        </p:nvSpPr>
        <p:spPr/>
        <p:txBody>
          <a:bodyPr/>
          <a:lstStyle/>
          <a:p>
            <a:fld id="{6B7646B6-B7EB-E046-ADBC-219EF97B0E1D}" type="slidenum">
              <a:rPr lang="it-IT" smtClean="0"/>
              <a:t>82</a:t>
            </a:fld>
            <a:endParaRPr lang="it-IT"/>
          </a:p>
        </p:txBody>
      </p:sp>
    </p:spTree>
    <p:extLst>
      <p:ext uri="{BB962C8B-B14F-4D97-AF65-F5344CB8AC3E}">
        <p14:creationId xmlns:p14="http://schemas.microsoft.com/office/powerpoint/2010/main" val="1962783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Qua conviene fare anche l’interazione tra trattamenti ed identità ( </a:t>
            </a:r>
            <a:r>
              <a:rPr lang="it-IT" dirty="0" err="1"/>
              <a:t>i.trattamento_num</a:t>
            </a:r>
            <a:r>
              <a:rPr lang="it-IT"/>
              <a:t>## </a:t>
            </a:r>
            <a:r>
              <a:rPr lang="it-IT" dirty="0" err="1"/>
              <a:t>i.identit_num</a:t>
            </a:r>
            <a:r>
              <a:rPr lang="it-IT" dirty="0"/>
              <a:t>)</a:t>
            </a:r>
          </a:p>
          <a:p>
            <a:endParaRPr lang="it-IT" dirty="0"/>
          </a:p>
        </p:txBody>
      </p:sp>
      <p:sp>
        <p:nvSpPr>
          <p:cNvPr id="4" name="Segnaposto numero diapositiva 3"/>
          <p:cNvSpPr>
            <a:spLocks noGrp="1"/>
          </p:cNvSpPr>
          <p:nvPr>
            <p:ph type="sldNum" sz="quarter" idx="5"/>
          </p:nvPr>
        </p:nvSpPr>
        <p:spPr/>
        <p:txBody>
          <a:bodyPr/>
          <a:lstStyle/>
          <a:p>
            <a:fld id="{6B7646B6-B7EB-E046-ADBC-219EF97B0E1D}" type="slidenum">
              <a:rPr lang="it-IT" smtClean="0"/>
              <a:t>84</a:t>
            </a:fld>
            <a:endParaRPr lang="it-IT"/>
          </a:p>
        </p:txBody>
      </p:sp>
    </p:spTree>
    <p:extLst>
      <p:ext uri="{BB962C8B-B14F-4D97-AF65-F5344CB8AC3E}">
        <p14:creationId xmlns:p14="http://schemas.microsoft.com/office/powerpoint/2010/main" val="605204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IN GIALLO DA FARE</a:t>
            </a:r>
          </a:p>
          <a:p>
            <a:endParaRPr lang="it-IT" dirty="0"/>
          </a:p>
        </p:txBody>
      </p:sp>
      <p:sp>
        <p:nvSpPr>
          <p:cNvPr id="4" name="Segnaposto numero diapositiva 3"/>
          <p:cNvSpPr>
            <a:spLocks noGrp="1"/>
          </p:cNvSpPr>
          <p:nvPr>
            <p:ph type="sldNum" sz="quarter" idx="5"/>
          </p:nvPr>
        </p:nvSpPr>
        <p:spPr/>
        <p:txBody>
          <a:bodyPr/>
          <a:lstStyle/>
          <a:p>
            <a:fld id="{6B7646B6-B7EB-E046-ADBC-219EF97B0E1D}" type="slidenum">
              <a:rPr lang="it-IT" smtClean="0"/>
              <a:t>52</a:t>
            </a:fld>
            <a:endParaRPr lang="it-IT"/>
          </a:p>
        </p:txBody>
      </p:sp>
    </p:spTree>
    <p:extLst>
      <p:ext uri="{BB962C8B-B14F-4D97-AF65-F5344CB8AC3E}">
        <p14:creationId xmlns:p14="http://schemas.microsoft.com/office/powerpoint/2010/main" val="4146501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IN GIALLO DA FARE</a:t>
            </a:r>
          </a:p>
          <a:p>
            <a:endParaRPr lang="it-IT" dirty="0"/>
          </a:p>
        </p:txBody>
      </p:sp>
      <p:sp>
        <p:nvSpPr>
          <p:cNvPr id="4" name="Segnaposto numero diapositiva 3"/>
          <p:cNvSpPr>
            <a:spLocks noGrp="1"/>
          </p:cNvSpPr>
          <p:nvPr>
            <p:ph type="sldNum" sz="quarter" idx="5"/>
          </p:nvPr>
        </p:nvSpPr>
        <p:spPr/>
        <p:txBody>
          <a:bodyPr/>
          <a:lstStyle/>
          <a:p>
            <a:fld id="{6B7646B6-B7EB-E046-ADBC-219EF97B0E1D}" type="slidenum">
              <a:rPr lang="it-IT" smtClean="0"/>
              <a:t>53</a:t>
            </a:fld>
            <a:endParaRPr lang="it-IT"/>
          </a:p>
        </p:txBody>
      </p:sp>
    </p:spTree>
    <p:extLst>
      <p:ext uri="{BB962C8B-B14F-4D97-AF65-F5344CB8AC3E}">
        <p14:creationId xmlns:p14="http://schemas.microsoft.com/office/powerpoint/2010/main" val="2937004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Questa prova a farla con </a:t>
            </a:r>
            <a:r>
              <a:rPr lang="it-IT" dirty="0" err="1"/>
              <a:t>c.teamsize</a:t>
            </a:r>
            <a:r>
              <a:rPr lang="it-IT" dirty="0"/>
              <a:t> e poi a rifarla, ma come regressione lineare, mettendo </a:t>
            </a:r>
            <a:r>
              <a:rPr lang="it-IT" dirty="0" err="1"/>
              <a:t>c.teamsize</a:t>
            </a:r>
            <a:r>
              <a:rPr lang="it-IT" dirty="0"/>
              <a:t> come Y e l’identità come X</a:t>
            </a:r>
          </a:p>
        </p:txBody>
      </p:sp>
      <p:sp>
        <p:nvSpPr>
          <p:cNvPr id="4" name="Segnaposto numero diapositiva 3"/>
          <p:cNvSpPr>
            <a:spLocks noGrp="1"/>
          </p:cNvSpPr>
          <p:nvPr>
            <p:ph type="sldNum" sz="quarter" idx="5"/>
          </p:nvPr>
        </p:nvSpPr>
        <p:spPr/>
        <p:txBody>
          <a:bodyPr/>
          <a:lstStyle/>
          <a:p>
            <a:fld id="{6B7646B6-B7EB-E046-ADBC-219EF97B0E1D}" type="slidenum">
              <a:rPr lang="it-IT" smtClean="0"/>
              <a:t>56</a:t>
            </a:fld>
            <a:endParaRPr lang="it-IT"/>
          </a:p>
        </p:txBody>
      </p:sp>
    </p:spTree>
    <p:extLst>
      <p:ext uri="{BB962C8B-B14F-4D97-AF65-F5344CB8AC3E}">
        <p14:creationId xmlns:p14="http://schemas.microsoft.com/office/powerpoint/2010/main" val="4284278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Uguale a commento in slide prima, ma con </a:t>
            </a:r>
            <a:r>
              <a:rPr lang="it-IT" dirty="0" err="1"/>
              <a:t>cum_pivot_inc</a:t>
            </a:r>
            <a:endParaRPr lang="it-IT" dirty="0"/>
          </a:p>
        </p:txBody>
      </p:sp>
      <p:sp>
        <p:nvSpPr>
          <p:cNvPr id="4" name="Segnaposto numero diapositiva 3"/>
          <p:cNvSpPr>
            <a:spLocks noGrp="1"/>
          </p:cNvSpPr>
          <p:nvPr>
            <p:ph type="sldNum" sz="quarter" idx="5"/>
          </p:nvPr>
        </p:nvSpPr>
        <p:spPr/>
        <p:txBody>
          <a:bodyPr/>
          <a:lstStyle/>
          <a:p>
            <a:fld id="{6B7646B6-B7EB-E046-ADBC-219EF97B0E1D}" type="slidenum">
              <a:rPr lang="it-IT" smtClean="0"/>
              <a:t>59</a:t>
            </a:fld>
            <a:endParaRPr lang="it-IT"/>
          </a:p>
        </p:txBody>
      </p:sp>
    </p:spTree>
    <p:extLst>
      <p:ext uri="{BB962C8B-B14F-4D97-AF65-F5344CB8AC3E}">
        <p14:creationId xmlns:p14="http://schemas.microsoft.com/office/powerpoint/2010/main" val="1383924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Idem commento slide sopra</a:t>
            </a:r>
          </a:p>
        </p:txBody>
      </p:sp>
      <p:sp>
        <p:nvSpPr>
          <p:cNvPr id="4" name="Segnaposto numero diapositiva 3"/>
          <p:cNvSpPr>
            <a:spLocks noGrp="1"/>
          </p:cNvSpPr>
          <p:nvPr>
            <p:ph type="sldNum" sz="quarter" idx="5"/>
          </p:nvPr>
        </p:nvSpPr>
        <p:spPr/>
        <p:txBody>
          <a:bodyPr/>
          <a:lstStyle/>
          <a:p>
            <a:fld id="{6B7646B6-B7EB-E046-ADBC-219EF97B0E1D}" type="slidenum">
              <a:rPr lang="it-IT" smtClean="0"/>
              <a:t>62</a:t>
            </a:fld>
            <a:endParaRPr lang="it-IT"/>
          </a:p>
        </p:txBody>
      </p:sp>
    </p:spTree>
    <p:extLst>
      <p:ext uri="{BB962C8B-B14F-4D97-AF65-F5344CB8AC3E}">
        <p14:creationId xmlns:p14="http://schemas.microsoft.com/office/powerpoint/2010/main" val="2941668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B7646B6-B7EB-E046-ADBC-219EF97B0E1D}" type="slidenum">
              <a:rPr lang="it-IT" smtClean="0"/>
              <a:t>70</a:t>
            </a:fld>
            <a:endParaRPr lang="it-IT"/>
          </a:p>
        </p:txBody>
      </p:sp>
    </p:spTree>
    <p:extLst>
      <p:ext uri="{BB962C8B-B14F-4D97-AF65-F5344CB8AC3E}">
        <p14:creationId xmlns:p14="http://schemas.microsoft.com/office/powerpoint/2010/main" val="34245059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Anche in questo caso, prova a fare la regressione lineare ( reg in stata) e la negative </a:t>
            </a:r>
            <a:r>
              <a:rPr lang="it-IT" dirty="0" err="1"/>
              <a:t>binomial</a:t>
            </a:r>
            <a:r>
              <a:rPr lang="it-IT" dirty="0"/>
              <a:t> ( </a:t>
            </a:r>
            <a:r>
              <a:rPr lang="it-IT" dirty="0" err="1"/>
              <a:t>nbreg</a:t>
            </a:r>
            <a:r>
              <a:rPr lang="it-IT" dirty="0"/>
              <a:t>)</a:t>
            </a:r>
          </a:p>
        </p:txBody>
      </p:sp>
      <p:sp>
        <p:nvSpPr>
          <p:cNvPr id="4" name="Segnaposto numero diapositiva 3"/>
          <p:cNvSpPr>
            <a:spLocks noGrp="1"/>
          </p:cNvSpPr>
          <p:nvPr>
            <p:ph type="sldNum" sz="quarter" idx="5"/>
          </p:nvPr>
        </p:nvSpPr>
        <p:spPr/>
        <p:txBody>
          <a:bodyPr/>
          <a:lstStyle/>
          <a:p>
            <a:fld id="{6B7646B6-B7EB-E046-ADBC-219EF97B0E1D}" type="slidenum">
              <a:rPr lang="it-IT" smtClean="0"/>
              <a:t>72</a:t>
            </a:fld>
            <a:endParaRPr lang="it-IT"/>
          </a:p>
        </p:txBody>
      </p:sp>
    </p:spTree>
    <p:extLst>
      <p:ext uri="{BB962C8B-B14F-4D97-AF65-F5344CB8AC3E}">
        <p14:creationId xmlns:p14="http://schemas.microsoft.com/office/powerpoint/2010/main" val="919972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6B7646B6-B7EB-E046-ADBC-219EF97B0E1D}" type="slidenum">
              <a:rPr lang="it-IT" smtClean="0"/>
              <a:t>73</a:t>
            </a:fld>
            <a:endParaRPr lang="it-IT"/>
          </a:p>
        </p:txBody>
      </p:sp>
    </p:spTree>
    <p:extLst>
      <p:ext uri="{BB962C8B-B14F-4D97-AF65-F5344CB8AC3E}">
        <p14:creationId xmlns:p14="http://schemas.microsoft.com/office/powerpoint/2010/main" val="1968502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0DDCD027-A35D-4393-A0DE-33C28D12219B}" type="datetimeFigureOut">
              <a:rPr lang="it-IT" smtClean="0"/>
              <a:t>29/11/2021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64A5905-3F55-4571-9653-73C31308A6FD}" type="slidenum">
              <a:rPr lang="it-IT" smtClean="0"/>
              <a:t>‹N›</a:t>
            </a:fld>
            <a:endParaRPr lang="it-IT"/>
          </a:p>
        </p:txBody>
      </p:sp>
    </p:spTree>
    <p:extLst>
      <p:ext uri="{BB962C8B-B14F-4D97-AF65-F5344CB8AC3E}">
        <p14:creationId xmlns:p14="http://schemas.microsoft.com/office/powerpoint/2010/main" val="2434372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0DDCD027-A35D-4393-A0DE-33C28D12219B}" type="datetimeFigureOut">
              <a:rPr lang="it-IT" smtClean="0"/>
              <a:t>29/11/2021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64A5905-3F55-4571-9653-73C31308A6FD}" type="slidenum">
              <a:rPr lang="it-IT" smtClean="0"/>
              <a:t>‹N›</a:t>
            </a:fld>
            <a:endParaRPr lang="it-IT"/>
          </a:p>
        </p:txBody>
      </p:sp>
    </p:spTree>
    <p:extLst>
      <p:ext uri="{BB962C8B-B14F-4D97-AF65-F5344CB8AC3E}">
        <p14:creationId xmlns:p14="http://schemas.microsoft.com/office/powerpoint/2010/main" val="4018221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it-IT"/>
              <a:t>Fare clic per modificare lo stile del titolo dello schema</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DDCD027-A35D-4393-A0DE-33C28D12219B}" type="datetimeFigureOut">
              <a:rPr lang="it-IT" smtClean="0"/>
              <a:t>29/11/2021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64A5905-3F55-4571-9653-73C31308A6FD}" type="slidenum">
              <a:rPr lang="it-IT" smtClean="0"/>
              <a:t>‹N›</a:t>
            </a:fld>
            <a:endParaRPr lang="it-IT"/>
          </a:p>
        </p:txBody>
      </p:sp>
    </p:spTree>
    <p:extLst>
      <p:ext uri="{BB962C8B-B14F-4D97-AF65-F5344CB8AC3E}">
        <p14:creationId xmlns:p14="http://schemas.microsoft.com/office/powerpoint/2010/main" val="41849700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it-IT"/>
              <a:t>Fare clic per modificare lo stile del titolo dello schema</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it-IT"/>
              <a:t>Fare clic per modificare gli stili del testo dello schema</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DDCD027-A35D-4393-A0DE-33C28D12219B}" type="datetimeFigureOut">
              <a:rPr lang="it-IT" smtClean="0"/>
              <a:t>29/11/2021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64A5905-3F55-4571-9653-73C31308A6FD}" type="slidenum">
              <a:rPr lang="it-IT" smtClean="0"/>
              <a:t>‹N›</a:t>
            </a:fld>
            <a:endParaRPr lang="it-IT"/>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1312738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DDCD027-A35D-4393-A0DE-33C28D12219B}" type="datetimeFigureOut">
              <a:rPr lang="it-IT" smtClean="0"/>
              <a:t>29/11/2021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64A5905-3F55-4571-9653-73C31308A6FD}" type="slidenum">
              <a:rPr lang="it-IT" smtClean="0"/>
              <a:t>‹N›</a:t>
            </a:fld>
            <a:endParaRPr lang="it-IT"/>
          </a:p>
        </p:txBody>
      </p:sp>
    </p:spTree>
    <p:extLst>
      <p:ext uri="{BB962C8B-B14F-4D97-AF65-F5344CB8AC3E}">
        <p14:creationId xmlns:p14="http://schemas.microsoft.com/office/powerpoint/2010/main" val="4691168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DDCD027-A35D-4393-A0DE-33C28D12219B}" type="datetimeFigureOut">
              <a:rPr lang="it-IT" smtClean="0"/>
              <a:t>29/11/2021</a:t>
            </a:fld>
            <a:endParaRPr lang="it-IT"/>
          </a:p>
        </p:txBody>
      </p:sp>
      <p:sp>
        <p:nvSpPr>
          <p:cNvPr id="4"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64A5905-3F55-4571-9653-73C31308A6FD}" type="slidenum">
              <a:rPr lang="it-IT" smtClean="0"/>
              <a:t>‹N›</a:t>
            </a:fld>
            <a:endParaRPr lang="it-IT"/>
          </a:p>
        </p:txBody>
      </p:sp>
    </p:spTree>
    <p:extLst>
      <p:ext uri="{BB962C8B-B14F-4D97-AF65-F5344CB8AC3E}">
        <p14:creationId xmlns:p14="http://schemas.microsoft.com/office/powerpoint/2010/main" val="23059757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DDCD027-A35D-4393-A0DE-33C28D12219B}" type="datetimeFigureOut">
              <a:rPr lang="it-IT" smtClean="0"/>
              <a:t>29/11/2021</a:t>
            </a:fld>
            <a:endParaRPr lang="it-IT"/>
          </a:p>
        </p:txBody>
      </p:sp>
      <p:sp>
        <p:nvSpPr>
          <p:cNvPr id="4"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64A5905-3F55-4571-9653-73C31308A6FD}" type="slidenum">
              <a:rPr lang="it-IT" smtClean="0"/>
              <a:t>‹N›</a:t>
            </a:fld>
            <a:endParaRPr lang="it-IT"/>
          </a:p>
        </p:txBody>
      </p:sp>
    </p:spTree>
    <p:extLst>
      <p:ext uri="{BB962C8B-B14F-4D97-AF65-F5344CB8AC3E}">
        <p14:creationId xmlns:p14="http://schemas.microsoft.com/office/powerpoint/2010/main" val="26633006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nchorCtr="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DDCD027-A35D-4393-A0DE-33C28D12219B}" type="datetimeFigureOut">
              <a:rPr lang="it-IT" smtClean="0"/>
              <a:t>29/11/2021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64A5905-3F55-4571-9653-73C31308A6FD}" type="slidenum">
              <a:rPr lang="it-IT" smtClean="0"/>
              <a:t>‹N›</a:t>
            </a:fld>
            <a:endParaRPr lang="it-IT"/>
          </a:p>
        </p:txBody>
      </p:sp>
    </p:spTree>
    <p:extLst>
      <p:ext uri="{BB962C8B-B14F-4D97-AF65-F5344CB8AC3E}">
        <p14:creationId xmlns:p14="http://schemas.microsoft.com/office/powerpoint/2010/main" val="2071024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DDCD027-A35D-4393-A0DE-33C28D12219B}" type="datetimeFigureOut">
              <a:rPr lang="it-IT" smtClean="0"/>
              <a:t>29/11/2021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64A5905-3F55-4571-9653-73C31308A6FD}" type="slidenum">
              <a:rPr lang="it-IT" smtClean="0"/>
              <a:t>‹N›</a:t>
            </a:fld>
            <a:endParaRPr lang="it-IT"/>
          </a:p>
        </p:txBody>
      </p:sp>
    </p:spTree>
    <p:extLst>
      <p:ext uri="{BB962C8B-B14F-4D97-AF65-F5344CB8AC3E}">
        <p14:creationId xmlns:p14="http://schemas.microsoft.com/office/powerpoint/2010/main" val="3682861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3"/>
          <p:cNvSpPr>
            <a:spLocks noGrp="1"/>
          </p:cNvSpPr>
          <p:nvPr>
            <p:ph type="dt" sz="half" idx="10"/>
          </p:nvPr>
        </p:nvSpPr>
        <p:spPr/>
        <p:txBody>
          <a:bodyPr/>
          <a:lstStyle/>
          <a:p>
            <a:fld id="{0DDCD027-A35D-4393-A0DE-33C28D12219B}" type="datetimeFigureOut">
              <a:rPr lang="it-IT" smtClean="0"/>
              <a:t>29/11/2021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64A5905-3F55-4571-9653-73C31308A6FD}" type="slidenum">
              <a:rPr lang="it-IT" smtClean="0"/>
              <a:t>‹N›</a:t>
            </a:fld>
            <a:endParaRPr lang="it-IT"/>
          </a:p>
        </p:txBody>
      </p:sp>
    </p:spTree>
    <p:extLst>
      <p:ext uri="{BB962C8B-B14F-4D97-AF65-F5344CB8AC3E}">
        <p14:creationId xmlns:p14="http://schemas.microsoft.com/office/powerpoint/2010/main" val="1327837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0DDCD027-A35D-4393-A0DE-33C28D12219B}" type="datetimeFigureOut">
              <a:rPr lang="it-IT" smtClean="0"/>
              <a:t>29/11/2021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64A5905-3F55-4571-9653-73C31308A6FD}" type="slidenum">
              <a:rPr lang="it-IT" smtClean="0"/>
              <a:t>‹N›</a:t>
            </a:fld>
            <a:endParaRPr lang="it-IT"/>
          </a:p>
        </p:txBody>
      </p:sp>
    </p:spTree>
    <p:extLst>
      <p:ext uri="{BB962C8B-B14F-4D97-AF65-F5344CB8AC3E}">
        <p14:creationId xmlns:p14="http://schemas.microsoft.com/office/powerpoint/2010/main" val="1279211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0DDCD027-A35D-4393-A0DE-33C28D12219B}" type="datetimeFigureOut">
              <a:rPr lang="it-IT" smtClean="0"/>
              <a:t>29/11/2021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64A5905-3F55-4571-9653-73C31308A6FD}" type="slidenum">
              <a:rPr lang="it-IT" smtClean="0"/>
              <a:t>‹N›</a:t>
            </a:fld>
            <a:endParaRPr lang="it-IT"/>
          </a:p>
        </p:txBody>
      </p:sp>
    </p:spTree>
    <p:extLst>
      <p:ext uri="{BB962C8B-B14F-4D97-AF65-F5344CB8AC3E}">
        <p14:creationId xmlns:p14="http://schemas.microsoft.com/office/powerpoint/2010/main" val="2193498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0DDCD027-A35D-4393-A0DE-33C28D12219B}" type="datetimeFigureOut">
              <a:rPr lang="it-IT" smtClean="0"/>
              <a:t>29/11/2021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E64A5905-3F55-4571-9653-73C31308A6FD}" type="slidenum">
              <a:rPr lang="it-IT" smtClean="0"/>
              <a:t>‹N›</a:t>
            </a:fld>
            <a:endParaRPr lang="it-IT"/>
          </a:p>
        </p:txBody>
      </p:sp>
    </p:spTree>
    <p:extLst>
      <p:ext uri="{BB962C8B-B14F-4D97-AF65-F5344CB8AC3E}">
        <p14:creationId xmlns:p14="http://schemas.microsoft.com/office/powerpoint/2010/main" val="2704957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7" name="Date Placeholder 2"/>
          <p:cNvSpPr>
            <a:spLocks noGrp="1"/>
          </p:cNvSpPr>
          <p:nvPr>
            <p:ph type="dt" sz="half" idx="10"/>
          </p:nvPr>
        </p:nvSpPr>
        <p:spPr/>
        <p:txBody>
          <a:bodyPr/>
          <a:lstStyle/>
          <a:p>
            <a:fld id="{0DDCD027-A35D-4393-A0DE-33C28D12219B}" type="datetimeFigureOut">
              <a:rPr lang="it-IT" smtClean="0"/>
              <a:t>29/11/2021</a:t>
            </a:fld>
            <a:endParaRPr lang="it-IT"/>
          </a:p>
        </p:txBody>
      </p:sp>
      <p:sp>
        <p:nvSpPr>
          <p:cNvPr id="5" name="Footer Placeholder 3"/>
          <p:cNvSpPr>
            <a:spLocks noGrp="1"/>
          </p:cNvSpPr>
          <p:nvPr>
            <p:ph type="ftr" sz="quarter" idx="11"/>
          </p:nvPr>
        </p:nvSpPr>
        <p:spPr/>
        <p:txBody>
          <a:bodyPr/>
          <a:lstStyle/>
          <a:p>
            <a:endParaRPr lang="it-IT"/>
          </a:p>
        </p:txBody>
      </p:sp>
      <p:sp>
        <p:nvSpPr>
          <p:cNvPr id="6" name="Slide Number Placeholder 4"/>
          <p:cNvSpPr>
            <a:spLocks noGrp="1"/>
          </p:cNvSpPr>
          <p:nvPr>
            <p:ph type="sldNum" sz="quarter" idx="12"/>
          </p:nvPr>
        </p:nvSpPr>
        <p:spPr/>
        <p:txBody>
          <a:bodyPr/>
          <a:lstStyle/>
          <a:p>
            <a:fld id="{E64A5905-3F55-4571-9653-73C31308A6FD}" type="slidenum">
              <a:rPr lang="it-IT" smtClean="0"/>
              <a:t>‹N›</a:t>
            </a:fld>
            <a:endParaRPr lang="it-IT"/>
          </a:p>
        </p:txBody>
      </p:sp>
    </p:spTree>
    <p:extLst>
      <p:ext uri="{BB962C8B-B14F-4D97-AF65-F5344CB8AC3E}">
        <p14:creationId xmlns:p14="http://schemas.microsoft.com/office/powerpoint/2010/main" val="3802748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DDCD027-A35D-4393-A0DE-33C28D12219B}" type="datetimeFigureOut">
              <a:rPr lang="it-IT" smtClean="0"/>
              <a:t>29/11/2021</a:t>
            </a:fld>
            <a:endParaRPr lang="it-IT"/>
          </a:p>
        </p:txBody>
      </p:sp>
      <p:sp>
        <p:nvSpPr>
          <p:cNvPr id="5" name="Footer Placeholder 2"/>
          <p:cNvSpPr>
            <a:spLocks noGrp="1"/>
          </p:cNvSpPr>
          <p:nvPr>
            <p:ph type="ftr" sz="quarter" idx="11"/>
          </p:nvPr>
        </p:nvSpPr>
        <p:spPr/>
        <p:txBody>
          <a:bodyPr/>
          <a:lstStyle/>
          <a:p>
            <a:endParaRPr lang="it-IT"/>
          </a:p>
        </p:txBody>
      </p:sp>
      <p:sp>
        <p:nvSpPr>
          <p:cNvPr id="6" name="Slide Number Placeholder 3"/>
          <p:cNvSpPr>
            <a:spLocks noGrp="1"/>
          </p:cNvSpPr>
          <p:nvPr>
            <p:ph type="sldNum" sz="quarter" idx="12"/>
          </p:nvPr>
        </p:nvSpPr>
        <p:spPr/>
        <p:txBody>
          <a:bodyPr/>
          <a:lstStyle/>
          <a:p>
            <a:fld id="{E64A5905-3F55-4571-9653-73C31308A6FD}" type="slidenum">
              <a:rPr lang="it-IT" smtClean="0"/>
              <a:t>‹N›</a:t>
            </a:fld>
            <a:endParaRPr lang="it-IT"/>
          </a:p>
        </p:txBody>
      </p:sp>
    </p:spTree>
    <p:extLst>
      <p:ext uri="{BB962C8B-B14F-4D97-AF65-F5344CB8AC3E}">
        <p14:creationId xmlns:p14="http://schemas.microsoft.com/office/powerpoint/2010/main" val="3578091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7" name="Date Placeholder 4"/>
          <p:cNvSpPr>
            <a:spLocks noGrp="1"/>
          </p:cNvSpPr>
          <p:nvPr>
            <p:ph type="dt" sz="half" idx="10"/>
          </p:nvPr>
        </p:nvSpPr>
        <p:spPr/>
        <p:txBody>
          <a:bodyPr/>
          <a:lstStyle/>
          <a:p>
            <a:fld id="{0DDCD027-A35D-4393-A0DE-33C28D12219B}" type="datetimeFigureOut">
              <a:rPr lang="it-IT" smtClean="0"/>
              <a:t>29/11/2021</a:t>
            </a:fld>
            <a:endParaRPr lang="it-IT"/>
          </a:p>
        </p:txBody>
      </p:sp>
      <p:sp>
        <p:nvSpPr>
          <p:cNvPr id="5" name="Footer Placeholder 5"/>
          <p:cNvSpPr>
            <a:spLocks noGrp="1"/>
          </p:cNvSpPr>
          <p:nvPr>
            <p:ph type="ftr" sz="quarter" idx="11"/>
          </p:nvPr>
        </p:nvSpPr>
        <p:spPr/>
        <p:txBody>
          <a:bodyPr/>
          <a:lstStyle/>
          <a:p>
            <a:endParaRPr lang="it-IT"/>
          </a:p>
        </p:txBody>
      </p:sp>
      <p:sp>
        <p:nvSpPr>
          <p:cNvPr id="6" name="Slide Number Placeholder 6"/>
          <p:cNvSpPr>
            <a:spLocks noGrp="1"/>
          </p:cNvSpPr>
          <p:nvPr>
            <p:ph type="sldNum" sz="quarter" idx="12"/>
          </p:nvPr>
        </p:nvSpPr>
        <p:spPr/>
        <p:txBody>
          <a:bodyPr/>
          <a:lstStyle/>
          <a:p>
            <a:fld id="{E64A5905-3F55-4571-9653-73C31308A6FD}" type="slidenum">
              <a:rPr lang="it-IT" smtClean="0"/>
              <a:t>‹N›</a:t>
            </a:fld>
            <a:endParaRPr lang="it-IT"/>
          </a:p>
        </p:txBody>
      </p:sp>
    </p:spTree>
    <p:extLst>
      <p:ext uri="{BB962C8B-B14F-4D97-AF65-F5344CB8AC3E}">
        <p14:creationId xmlns:p14="http://schemas.microsoft.com/office/powerpoint/2010/main" val="2312439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0DDCD027-A35D-4393-A0DE-33C28D12219B}" type="datetimeFigureOut">
              <a:rPr lang="it-IT" smtClean="0"/>
              <a:t>29/11/2021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64A5905-3F55-4571-9653-73C31308A6FD}" type="slidenum">
              <a:rPr lang="it-IT" smtClean="0"/>
              <a:t>‹N›</a:t>
            </a:fld>
            <a:endParaRPr lang="it-IT"/>
          </a:p>
        </p:txBody>
      </p:sp>
    </p:spTree>
    <p:extLst>
      <p:ext uri="{BB962C8B-B14F-4D97-AF65-F5344CB8AC3E}">
        <p14:creationId xmlns:p14="http://schemas.microsoft.com/office/powerpoint/2010/main" val="2809402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DDCD027-A35D-4393-A0DE-33C28D12219B}" type="datetimeFigureOut">
              <a:rPr lang="it-IT" smtClean="0"/>
              <a:t>29/11/2021</a:t>
            </a:fld>
            <a:endParaRPr lang="it-IT"/>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it-IT"/>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E64A5905-3F55-4571-9653-73C31308A6FD}" type="slidenum">
              <a:rPr lang="it-IT" smtClean="0"/>
              <a:t>‹N›</a:t>
            </a:fld>
            <a:endParaRPr lang="it-IT"/>
          </a:p>
        </p:txBody>
      </p:sp>
    </p:spTree>
    <p:extLst>
      <p:ext uri="{BB962C8B-B14F-4D97-AF65-F5344CB8AC3E}">
        <p14:creationId xmlns:p14="http://schemas.microsoft.com/office/powerpoint/2010/main" val="417601902"/>
      </p:ext>
    </p:extLst>
  </p:cSld>
  <p:clrMap bg1="dk1" tx1="lt1" bg2="dk2" tx2="lt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chart" Target="../charts/chart5.xml"/><Relationship Id="rId3" Type="http://schemas.openxmlformats.org/officeDocument/2006/relationships/chart" Target="../charts/chart1.xml"/><Relationship Id="rId7" Type="http://schemas.openxmlformats.org/officeDocument/2006/relationships/chart" Target="../charts/chart4.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chart" Target="../charts/chart3.xml"/><Relationship Id="rId5" Type="http://schemas.openxmlformats.org/officeDocument/2006/relationships/chart" Target="../charts/chart2.xml"/><Relationship Id="rId10" Type="http://schemas.openxmlformats.org/officeDocument/2006/relationships/chart" Target="../charts/chart7.xml"/><Relationship Id="rId4" Type="http://schemas.openxmlformats.org/officeDocument/2006/relationships/image" Target="../media/image13.png"/><Relationship Id="rId9" Type="http://schemas.openxmlformats.org/officeDocument/2006/relationships/chart" Target="../charts/chart6.xml"/></Relationships>
</file>

<file path=ppt/slides/_rels/slide25.xml.rels><?xml version="1.0" encoding="UTF-8" standalone="yes"?>
<Relationships xmlns="http://schemas.openxmlformats.org/package/2006/relationships"><Relationship Id="rId3" Type="http://schemas.openxmlformats.org/officeDocument/2006/relationships/chart" Target="../charts/chart9.xml"/><Relationship Id="rId7" Type="http://schemas.openxmlformats.org/officeDocument/2006/relationships/chart" Target="../charts/chart12.xml"/><Relationship Id="rId2" Type="http://schemas.openxmlformats.org/officeDocument/2006/relationships/chart" Target="../charts/chart8.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chart" Target="../charts/chart11.xml"/><Relationship Id="rId4" Type="http://schemas.openxmlformats.org/officeDocument/2006/relationships/chart" Target="../charts/chart10.xml"/></Relationships>
</file>

<file path=ppt/slides/_rels/slide2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chart" Target="../charts/chart14.xml"/><Relationship Id="rId7" Type="http://schemas.openxmlformats.org/officeDocument/2006/relationships/chart" Target="../charts/chart18.xml"/><Relationship Id="rId2" Type="http://schemas.openxmlformats.org/officeDocument/2006/relationships/chart" Target="../charts/chart13.xml"/><Relationship Id="rId1" Type="http://schemas.openxmlformats.org/officeDocument/2006/relationships/slideLayout" Target="../slideLayouts/slideLayout7.xml"/><Relationship Id="rId6" Type="http://schemas.openxmlformats.org/officeDocument/2006/relationships/chart" Target="../charts/chart17.xml"/><Relationship Id="rId5" Type="http://schemas.openxmlformats.org/officeDocument/2006/relationships/chart" Target="../charts/chart16.xml"/><Relationship Id="rId4" Type="http://schemas.openxmlformats.org/officeDocument/2006/relationships/chart" Target="../charts/chart15.xml"/><Relationship Id="rId9" Type="http://schemas.openxmlformats.org/officeDocument/2006/relationships/chart" Target="../charts/chart19.xml"/></Relationships>
</file>

<file path=ppt/slides/_rels/slide27.xml.rels><?xml version="1.0" encoding="UTF-8" standalone="yes"?>
<Relationships xmlns="http://schemas.openxmlformats.org/package/2006/relationships"><Relationship Id="rId3" Type="http://schemas.openxmlformats.org/officeDocument/2006/relationships/chart" Target="../charts/chart21.xml"/><Relationship Id="rId7" Type="http://schemas.openxmlformats.org/officeDocument/2006/relationships/chart" Target="../charts/chart24.xml"/><Relationship Id="rId2" Type="http://schemas.openxmlformats.org/officeDocument/2006/relationships/chart" Target="../charts/chart20.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chart" Target="../charts/chart23.xml"/><Relationship Id="rId4" Type="http://schemas.openxmlformats.org/officeDocument/2006/relationships/chart" Target="../charts/chart22.xml"/></Relationships>
</file>

<file path=ppt/slides/_rels/slide2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chart" Target="../charts/chart26.xml"/><Relationship Id="rId7" Type="http://schemas.openxmlformats.org/officeDocument/2006/relationships/chart" Target="../charts/chart30.xml"/><Relationship Id="rId2" Type="http://schemas.openxmlformats.org/officeDocument/2006/relationships/chart" Target="../charts/chart25.xml"/><Relationship Id="rId1" Type="http://schemas.openxmlformats.org/officeDocument/2006/relationships/slideLayout" Target="../slideLayouts/slideLayout7.xml"/><Relationship Id="rId6" Type="http://schemas.openxmlformats.org/officeDocument/2006/relationships/chart" Target="../charts/chart29.xml"/><Relationship Id="rId5" Type="http://schemas.openxmlformats.org/officeDocument/2006/relationships/chart" Target="../charts/chart28.xml"/><Relationship Id="rId4" Type="http://schemas.openxmlformats.org/officeDocument/2006/relationships/chart" Target="../charts/chart27.xml"/><Relationship Id="rId9" Type="http://schemas.openxmlformats.org/officeDocument/2006/relationships/chart" Target="../charts/chart31.xml"/></Relationships>
</file>

<file path=ppt/slides/_rels/slide29.xml.rels><?xml version="1.0" encoding="UTF-8" standalone="yes"?>
<Relationships xmlns="http://schemas.openxmlformats.org/package/2006/relationships"><Relationship Id="rId3" Type="http://schemas.openxmlformats.org/officeDocument/2006/relationships/chart" Target="../charts/chart33.xml"/><Relationship Id="rId7" Type="http://schemas.openxmlformats.org/officeDocument/2006/relationships/chart" Target="../charts/chart36.xml"/><Relationship Id="rId2" Type="http://schemas.openxmlformats.org/officeDocument/2006/relationships/chart" Target="../charts/chart32.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chart" Target="../charts/chart35.xml"/><Relationship Id="rId4" Type="http://schemas.openxmlformats.org/officeDocument/2006/relationships/chart" Target="../charts/char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chart" Target="../charts/chart3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chart" Target="../charts/chart39.xml"/><Relationship Id="rId2" Type="http://schemas.openxmlformats.org/officeDocument/2006/relationships/chart" Target="../charts/chart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2.w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5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6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42.png"/></Relationships>
</file>

<file path=ppt/slides/_rels/slide7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7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7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8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87.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74.wmf"/></Relationships>
</file>

<file path=ppt/slides/_rels/slide9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4B9D334-0BB3-4D43-A642-438ECC60E448}"/>
              </a:ext>
            </a:extLst>
          </p:cNvPr>
          <p:cNvSpPr>
            <a:spLocks noGrp="1"/>
          </p:cNvSpPr>
          <p:nvPr>
            <p:ph type="ctrTitle"/>
          </p:nvPr>
        </p:nvSpPr>
        <p:spPr/>
        <p:txBody>
          <a:bodyPr/>
          <a:lstStyle/>
          <a:p>
            <a:r>
              <a:rPr lang="it-IT" dirty="0"/>
              <a:t>TESI Antenozio</a:t>
            </a:r>
          </a:p>
        </p:txBody>
      </p:sp>
      <p:sp>
        <p:nvSpPr>
          <p:cNvPr id="3" name="Sottotitolo 2">
            <a:extLst>
              <a:ext uri="{FF2B5EF4-FFF2-40B4-BE49-F238E27FC236}">
                <a16:creationId xmlns:a16="http://schemas.microsoft.com/office/drawing/2014/main" id="{59D74026-90D4-42D9-AB02-830528BE55B3}"/>
              </a:ext>
            </a:extLst>
          </p:cNvPr>
          <p:cNvSpPr>
            <a:spLocks noGrp="1"/>
          </p:cNvSpPr>
          <p:nvPr>
            <p:ph type="subTitle" idx="1"/>
          </p:nvPr>
        </p:nvSpPr>
        <p:spPr/>
        <p:txBody>
          <a:bodyPr>
            <a:normAutofit fontScale="92500" lnSpcReduction="20000"/>
          </a:bodyPr>
          <a:lstStyle/>
          <a:p>
            <a:r>
              <a:rPr lang="it-IT" dirty="0"/>
              <a:t>le tipologie di identità sociale dei founders nelle decisioni strategiche core all’avvio di una nuova impresa e la relazione sia con gli obiettivi iniziali prefissati, sia con i pivot</a:t>
            </a:r>
          </a:p>
        </p:txBody>
      </p:sp>
    </p:spTree>
    <p:extLst>
      <p:ext uri="{BB962C8B-B14F-4D97-AF65-F5344CB8AC3E}">
        <p14:creationId xmlns:p14="http://schemas.microsoft.com/office/powerpoint/2010/main" val="21246594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17788D-8C52-4CBA-9CEC-B2DFC62003C0}"/>
              </a:ext>
            </a:extLst>
          </p:cNvPr>
          <p:cNvSpPr>
            <a:spLocks noGrp="1"/>
          </p:cNvSpPr>
          <p:nvPr>
            <p:ph type="title"/>
          </p:nvPr>
        </p:nvSpPr>
        <p:spPr/>
        <p:txBody>
          <a:bodyPr/>
          <a:lstStyle/>
          <a:p>
            <a:r>
              <a:rPr lang="it-IT" dirty="0"/>
              <a:t>Scaletta teorica</a:t>
            </a:r>
          </a:p>
        </p:txBody>
      </p:sp>
      <p:sp>
        <p:nvSpPr>
          <p:cNvPr id="4" name="CasellaDiTesto 3">
            <a:extLst>
              <a:ext uri="{FF2B5EF4-FFF2-40B4-BE49-F238E27FC236}">
                <a16:creationId xmlns:a16="http://schemas.microsoft.com/office/drawing/2014/main" id="{D6941EDC-E7A0-466B-A23E-410324BE3D71}"/>
              </a:ext>
            </a:extLst>
          </p:cNvPr>
          <p:cNvSpPr txBox="1"/>
          <p:nvPr/>
        </p:nvSpPr>
        <p:spPr>
          <a:xfrm>
            <a:off x="834888" y="1326969"/>
            <a:ext cx="9939792" cy="5355312"/>
          </a:xfrm>
          <a:prstGeom prst="rect">
            <a:avLst/>
          </a:prstGeom>
          <a:noFill/>
        </p:spPr>
        <p:txBody>
          <a:bodyPr wrap="square" rtlCol="0">
            <a:spAutoFit/>
          </a:bodyPr>
          <a:lstStyle/>
          <a:p>
            <a:pPr marL="342900" indent="-342900">
              <a:buAutoNum type="arabicPeriod"/>
            </a:pPr>
            <a:r>
              <a:rPr lang="it-IT" dirty="0"/>
              <a:t>Come nasce un’attività imprenditoriale: il potenziale imprenditoriale e le variabili determinanti all’origine della scelta imprenditoriale  </a:t>
            </a:r>
          </a:p>
          <a:p>
            <a:pPr marL="342900" indent="-342900">
              <a:buAutoNum type="arabicPeriod"/>
            </a:pPr>
            <a:endParaRPr lang="it-IT" dirty="0"/>
          </a:p>
          <a:p>
            <a:pPr marL="342900" indent="-342900">
              <a:buAutoNum type="arabicPeriod"/>
            </a:pPr>
            <a:r>
              <a:rPr lang="it-IT" dirty="0"/>
              <a:t>Il contesto teorico da cui nasce la teoria dell’identità sociale </a:t>
            </a:r>
            <a:r>
              <a:rPr lang="it-IT" dirty="0">
                <a:sym typeface="Wingdings" panose="05000000000000000000" pitchFamily="2" charset="2"/>
              </a:rPr>
              <a:t> Psicologia sperimentale cognitiva</a:t>
            </a:r>
            <a:endParaRPr lang="it-IT" dirty="0"/>
          </a:p>
          <a:p>
            <a:pPr marL="342900" indent="-342900">
              <a:buAutoNum type="arabicPeriod"/>
            </a:pPr>
            <a:endParaRPr lang="it-IT" dirty="0"/>
          </a:p>
          <a:p>
            <a:pPr marL="342900" indent="-342900">
              <a:buAutoNum type="arabicPeriod"/>
            </a:pPr>
            <a:r>
              <a:rPr lang="it-IT" dirty="0"/>
              <a:t>Le tre identità sociali di </a:t>
            </a:r>
            <a:r>
              <a:rPr lang="it-IT" dirty="0" err="1"/>
              <a:t>Fauchart</a:t>
            </a:r>
            <a:r>
              <a:rPr lang="it-IT" dirty="0"/>
              <a:t> e Gruber: i tipi di identità dei founders e le decisioni strategiche core nella creazione di una nuova impresa</a:t>
            </a:r>
          </a:p>
          <a:p>
            <a:r>
              <a:rPr lang="it-IT" dirty="0"/>
              <a:t>     2.1 identità darwiniana</a:t>
            </a:r>
          </a:p>
          <a:p>
            <a:r>
              <a:rPr lang="it-IT" dirty="0"/>
              <a:t>     2.2 identità comunitaria</a:t>
            </a:r>
          </a:p>
          <a:p>
            <a:r>
              <a:rPr lang="it-IT" dirty="0"/>
              <a:t>     2.3 identità missionaria</a:t>
            </a:r>
          </a:p>
          <a:p>
            <a:endParaRPr lang="it-IT" dirty="0"/>
          </a:p>
          <a:p>
            <a:r>
              <a:rPr lang="it-IT" dirty="0"/>
              <a:t>3. La relazione tra la tipologia di identità di un founder con la creazione dell’impresa e    le decisioni strategiche </a:t>
            </a:r>
            <a:r>
              <a:rPr lang="it-IT" dirty="0">
                <a:sym typeface="Wingdings" panose="05000000000000000000" pitchFamily="2" charset="2"/>
              </a:rPr>
              <a:t> differenziazione in base a:</a:t>
            </a:r>
          </a:p>
          <a:p>
            <a:r>
              <a:rPr lang="it-IT" dirty="0">
                <a:sym typeface="Wingdings" panose="05000000000000000000" pitchFamily="2" charset="2"/>
              </a:rPr>
              <a:t>    3.1 Segmento o più segmenti di mercato servito/i;</a:t>
            </a:r>
          </a:p>
          <a:p>
            <a:r>
              <a:rPr lang="it-IT" dirty="0">
                <a:sym typeface="Wingdings" panose="05000000000000000000" pitchFamily="2" charset="2"/>
              </a:rPr>
              <a:t>    3.2 Esigenze dei clienti a cui vanno incontro;</a:t>
            </a:r>
          </a:p>
          <a:p>
            <a:r>
              <a:rPr lang="it-IT" dirty="0">
                <a:sym typeface="Wingdings" panose="05000000000000000000" pitchFamily="2" charset="2"/>
              </a:rPr>
              <a:t>    3.3 Impiego di capacità e risorse. </a:t>
            </a:r>
          </a:p>
          <a:p>
            <a:endParaRPr lang="it-IT" dirty="0">
              <a:sym typeface="Wingdings" panose="05000000000000000000" pitchFamily="2" charset="2"/>
            </a:endParaRPr>
          </a:p>
          <a:p>
            <a:endParaRPr lang="it-IT" dirty="0"/>
          </a:p>
        </p:txBody>
      </p:sp>
    </p:spTree>
    <p:extLst>
      <p:ext uri="{BB962C8B-B14F-4D97-AF65-F5344CB8AC3E}">
        <p14:creationId xmlns:p14="http://schemas.microsoft.com/office/powerpoint/2010/main" val="332763968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8F28228A-D4C1-4187-8D3F-102CAE91B422}"/>
              </a:ext>
            </a:extLst>
          </p:cNvPr>
          <p:cNvPicPr>
            <a:picLocks noChangeAspect="1"/>
          </p:cNvPicPr>
          <p:nvPr/>
        </p:nvPicPr>
        <p:blipFill>
          <a:blip r:embed="rId2"/>
          <a:stretch>
            <a:fillRect/>
          </a:stretch>
        </p:blipFill>
        <p:spPr>
          <a:xfrm>
            <a:off x="5283163" y="2901913"/>
            <a:ext cx="6731628" cy="3791645"/>
          </a:xfrm>
          <a:prstGeom prst="rect">
            <a:avLst/>
          </a:prstGeom>
        </p:spPr>
      </p:pic>
      <p:pic>
        <p:nvPicPr>
          <p:cNvPr id="5" name="Immagine 4">
            <a:extLst>
              <a:ext uri="{FF2B5EF4-FFF2-40B4-BE49-F238E27FC236}">
                <a16:creationId xmlns:a16="http://schemas.microsoft.com/office/drawing/2014/main" id="{90B94002-FE46-45A7-9F57-71C4B46BE608}"/>
              </a:ext>
            </a:extLst>
          </p:cNvPr>
          <p:cNvPicPr>
            <a:picLocks noChangeAspect="1"/>
          </p:cNvPicPr>
          <p:nvPr/>
        </p:nvPicPr>
        <p:blipFill>
          <a:blip r:embed="rId3"/>
          <a:stretch>
            <a:fillRect/>
          </a:stretch>
        </p:blipFill>
        <p:spPr>
          <a:xfrm>
            <a:off x="177209" y="523875"/>
            <a:ext cx="6999004" cy="3791645"/>
          </a:xfrm>
          <a:prstGeom prst="rect">
            <a:avLst/>
          </a:prstGeom>
        </p:spPr>
      </p:pic>
      <p:sp>
        <p:nvSpPr>
          <p:cNvPr id="6" name="CasellaDiTesto 5">
            <a:extLst>
              <a:ext uri="{FF2B5EF4-FFF2-40B4-BE49-F238E27FC236}">
                <a16:creationId xmlns:a16="http://schemas.microsoft.com/office/drawing/2014/main" id="{9E982DBF-0F34-4BC4-AD73-867CF11DAA70}"/>
              </a:ext>
            </a:extLst>
          </p:cNvPr>
          <p:cNvSpPr txBox="1"/>
          <p:nvPr/>
        </p:nvSpPr>
        <p:spPr>
          <a:xfrm>
            <a:off x="6096000" y="327899"/>
            <a:ext cx="4080776" cy="1384995"/>
          </a:xfrm>
          <a:prstGeom prst="rect">
            <a:avLst/>
          </a:prstGeom>
          <a:noFill/>
        </p:spPr>
        <p:txBody>
          <a:bodyPr wrap="square" rtlCol="0">
            <a:spAutoFit/>
          </a:bodyPr>
          <a:lstStyle/>
          <a:p>
            <a:pPr algn="ctr"/>
            <a:r>
              <a:rPr lang="it-IT" sz="2800" b="1" i="1" u="sng" dirty="0"/>
              <a:t>Test identità e poi id e trattamento su dropout IDEA</a:t>
            </a:r>
          </a:p>
        </p:txBody>
      </p:sp>
    </p:spTree>
    <p:extLst>
      <p:ext uri="{BB962C8B-B14F-4D97-AF65-F5344CB8AC3E}">
        <p14:creationId xmlns:p14="http://schemas.microsoft.com/office/powerpoint/2010/main" val="194802258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BA0B904A-536A-4E36-AC3C-B00A795C7D3D}"/>
              </a:ext>
            </a:extLst>
          </p:cNvPr>
          <p:cNvPicPr>
            <a:picLocks noChangeAspect="1"/>
          </p:cNvPicPr>
          <p:nvPr/>
        </p:nvPicPr>
        <p:blipFill>
          <a:blip r:embed="rId2"/>
          <a:stretch>
            <a:fillRect/>
          </a:stretch>
        </p:blipFill>
        <p:spPr>
          <a:xfrm>
            <a:off x="3317358" y="312090"/>
            <a:ext cx="7764979" cy="6195587"/>
          </a:xfrm>
          <a:prstGeom prst="rect">
            <a:avLst/>
          </a:prstGeom>
        </p:spPr>
      </p:pic>
      <p:sp>
        <p:nvSpPr>
          <p:cNvPr id="5" name="CasellaDiTesto 4">
            <a:extLst>
              <a:ext uri="{FF2B5EF4-FFF2-40B4-BE49-F238E27FC236}">
                <a16:creationId xmlns:a16="http://schemas.microsoft.com/office/drawing/2014/main" id="{5BC4B572-6DC3-4B25-8A93-469416D9746C}"/>
              </a:ext>
            </a:extLst>
          </p:cNvPr>
          <p:cNvSpPr txBox="1"/>
          <p:nvPr/>
        </p:nvSpPr>
        <p:spPr>
          <a:xfrm>
            <a:off x="918277" y="350323"/>
            <a:ext cx="6092456" cy="369332"/>
          </a:xfrm>
          <a:prstGeom prst="rect">
            <a:avLst/>
          </a:prstGeom>
          <a:noFill/>
        </p:spPr>
        <p:txBody>
          <a:bodyPr wrap="square">
            <a:spAutoFit/>
          </a:bodyPr>
          <a:lstStyle/>
          <a:p>
            <a:r>
              <a:rPr lang="it-IT" sz="1800" b="1" i="1" u="sng" dirty="0"/>
              <a:t>id e trattamento e loro interazione su dropout IDEA</a:t>
            </a:r>
            <a:endParaRPr lang="it-IT" dirty="0"/>
          </a:p>
        </p:txBody>
      </p:sp>
    </p:spTree>
    <p:extLst>
      <p:ext uri="{BB962C8B-B14F-4D97-AF65-F5344CB8AC3E}">
        <p14:creationId xmlns:p14="http://schemas.microsoft.com/office/powerpoint/2010/main" val="146467976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2B41139B-AEA2-4D5B-AB59-58A8DD82AB57}"/>
              </a:ext>
            </a:extLst>
          </p:cNvPr>
          <p:cNvPicPr>
            <a:picLocks noChangeAspect="1"/>
          </p:cNvPicPr>
          <p:nvPr/>
        </p:nvPicPr>
        <p:blipFill>
          <a:blip r:embed="rId2"/>
          <a:stretch>
            <a:fillRect/>
          </a:stretch>
        </p:blipFill>
        <p:spPr>
          <a:xfrm>
            <a:off x="3386137" y="1985962"/>
            <a:ext cx="7246421" cy="3858815"/>
          </a:xfrm>
          <a:prstGeom prst="rect">
            <a:avLst/>
          </a:prstGeom>
        </p:spPr>
      </p:pic>
      <p:sp>
        <p:nvSpPr>
          <p:cNvPr id="4" name="CasellaDiTesto 3">
            <a:extLst>
              <a:ext uri="{FF2B5EF4-FFF2-40B4-BE49-F238E27FC236}">
                <a16:creationId xmlns:a16="http://schemas.microsoft.com/office/drawing/2014/main" id="{50636F74-F9C5-46DE-9273-68BBE1A93423}"/>
              </a:ext>
            </a:extLst>
          </p:cNvPr>
          <p:cNvSpPr txBox="1"/>
          <p:nvPr/>
        </p:nvSpPr>
        <p:spPr>
          <a:xfrm>
            <a:off x="2877998" y="224895"/>
            <a:ext cx="6791741" cy="523220"/>
          </a:xfrm>
          <a:prstGeom prst="rect">
            <a:avLst/>
          </a:prstGeom>
          <a:noFill/>
        </p:spPr>
        <p:txBody>
          <a:bodyPr wrap="square" rtlCol="0">
            <a:spAutoFit/>
          </a:bodyPr>
          <a:lstStyle/>
          <a:p>
            <a:pPr algn="ctr"/>
            <a:r>
              <a:rPr lang="it-IT" sz="2800" b="1" i="1" u="sng" dirty="0"/>
              <a:t>Test </a:t>
            </a:r>
            <a:r>
              <a:rPr lang="it-IT" sz="2800" b="1" i="1" u="sng" dirty="0" err="1"/>
              <a:t>cum</a:t>
            </a:r>
            <a:r>
              <a:rPr lang="it-IT" sz="2800" b="1" i="1" u="sng" dirty="0"/>
              <a:t> pivot </a:t>
            </a:r>
            <a:r>
              <a:rPr lang="it-IT" sz="2800" b="1" i="1" u="sng" dirty="0" err="1"/>
              <a:t>inc</a:t>
            </a:r>
            <a:r>
              <a:rPr lang="it-IT" sz="2800" b="1" i="1" u="sng" dirty="0"/>
              <a:t> su dropout IDEA</a:t>
            </a:r>
          </a:p>
        </p:txBody>
      </p:sp>
    </p:spTree>
    <p:extLst>
      <p:ext uri="{BB962C8B-B14F-4D97-AF65-F5344CB8AC3E}">
        <p14:creationId xmlns:p14="http://schemas.microsoft.com/office/powerpoint/2010/main" val="106837306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A318EDAA-2AC6-4599-BC06-5C58A3FE65AA}"/>
              </a:ext>
            </a:extLst>
          </p:cNvPr>
          <p:cNvPicPr>
            <a:picLocks noChangeAspect="1"/>
          </p:cNvPicPr>
          <p:nvPr/>
        </p:nvPicPr>
        <p:blipFill>
          <a:blip r:embed="rId2"/>
          <a:stretch>
            <a:fillRect/>
          </a:stretch>
        </p:blipFill>
        <p:spPr>
          <a:xfrm>
            <a:off x="3405187" y="1985962"/>
            <a:ext cx="7163576" cy="3841705"/>
          </a:xfrm>
          <a:prstGeom prst="rect">
            <a:avLst/>
          </a:prstGeom>
        </p:spPr>
      </p:pic>
      <p:sp>
        <p:nvSpPr>
          <p:cNvPr id="4" name="CasellaDiTesto 3">
            <a:extLst>
              <a:ext uri="{FF2B5EF4-FFF2-40B4-BE49-F238E27FC236}">
                <a16:creationId xmlns:a16="http://schemas.microsoft.com/office/drawing/2014/main" id="{95382BFD-4918-44BD-930E-E11FE7E1C3C8}"/>
              </a:ext>
            </a:extLst>
          </p:cNvPr>
          <p:cNvSpPr txBox="1"/>
          <p:nvPr/>
        </p:nvSpPr>
        <p:spPr>
          <a:xfrm>
            <a:off x="2877998" y="224895"/>
            <a:ext cx="6791741" cy="523220"/>
          </a:xfrm>
          <a:prstGeom prst="rect">
            <a:avLst/>
          </a:prstGeom>
          <a:noFill/>
        </p:spPr>
        <p:txBody>
          <a:bodyPr wrap="square" rtlCol="0">
            <a:spAutoFit/>
          </a:bodyPr>
          <a:lstStyle/>
          <a:p>
            <a:pPr algn="ctr"/>
            <a:r>
              <a:rPr lang="it-IT" sz="2800" b="1" i="1" u="sng" dirty="0"/>
              <a:t>Test </a:t>
            </a:r>
            <a:r>
              <a:rPr lang="it-IT" sz="2800" b="1" i="1" u="sng" dirty="0" err="1"/>
              <a:t>cum</a:t>
            </a:r>
            <a:r>
              <a:rPr lang="it-IT" sz="2800" b="1" i="1" u="sng" dirty="0"/>
              <a:t> pivot </a:t>
            </a:r>
            <a:r>
              <a:rPr lang="it-IT" sz="2800" b="1" i="1" u="sng" dirty="0" err="1"/>
              <a:t>rad</a:t>
            </a:r>
            <a:r>
              <a:rPr lang="it-IT" sz="2800" b="1" i="1" u="sng" dirty="0"/>
              <a:t> su dropout IDEA</a:t>
            </a:r>
          </a:p>
        </p:txBody>
      </p:sp>
    </p:spTree>
    <p:extLst>
      <p:ext uri="{BB962C8B-B14F-4D97-AF65-F5344CB8AC3E}">
        <p14:creationId xmlns:p14="http://schemas.microsoft.com/office/powerpoint/2010/main" val="351494232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2">
            <a:extLst>
              <a:ext uri="{FF2B5EF4-FFF2-40B4-BE49-F238E27FC236}">
                <a16:creationId xmlns:a16="http://schemas.microsoft.com/office/drawing/2014/main" id="{C04E8D0D-B259-4538-8066-065FB70E0DB9}"/>
              </a:ext>
            </a:extLst>
          </p:cNvPr>
          <p:cNvGraphicFramePr>
            <a:graphicFrameLocks noGrp="1"/>
          </p:cNvGraphicFramePr>
          <p:nvPr>
            <p:extLst>
              <p:ext uri="{D42A27DB-BD31-4B8C-83A1-F6EECF244321}">
                <p14:modId xmlns:p14="http://schemas.microsoft.com/office/powerpoint/2010/main" val="2293231744"/>
              </p:ext>
            </p:extLst>
          </p:nvPr>
        </p:nvGraphicFramePr>
        <p:xfrm>
          <a:off x="1728787" y="92073"/>
          <a:ext cx="8528640" cy="7867939"/>
        </p:xfrm>
        <a:graphic>
          <a:graphicData uri="http://schemas.openxmlformats.org/drawingml/2006/table">
            <a:tbl>
              <a:tblPr firstRow="1" bandRow="1">
                <a:tableStyleId>{F5AB1C69-6EDB-4FF4-983F-18BD219EF322}</a:tableStyleId>
              </a:tblPr>
              <a:tblGrid>
                <a:gridCol w="2132160">
                  <a:extLst>
                    <a:ext uri="{9D8B030D-6E8A-4147-A177-3AD203B41FA5}">
                      <a16:colId xmlns:a16="http://schemas.microsoft.com/office/drawing/2014/main" val="1165614170"/>
                    </a:ext>
                  </a:extLst>
                </a:gridCol>
                <a:gridCol w="2132160">
                  <a:extLst>
                    <a:ext uri="{9D8B030D-6E8A-4147-A177-3AD203B41FA5}">
                      <a16:colId xmlns:a16="http://schemas.microsoft.com/office/drawing/2014/main" val="959410412"/>
                    </a:ext>
                  </a:extLst>
                </a:gridCol>
                <a:gridCol w="2132160">
                  <a:extLst>
                    <a:ext uri="{9D8B030D-6E8A-4147-A177-3AD203B41FA5}">
                      <a16:colId xmlns:a16="http://schemas.microsoft.com/office/drawing/2014/main" val="2925071121"/>
                    </a:ext>
                  </a:extLst>
                </a:gridCol>
                <a:gridCol w="2132160">
                  <a:extLst>
                    <a:ext uri="{9D8B030D-6E8A-4147-A177-3AD203B41FA5}">
                      <a16:colId xmlns:a16="http://schemas.microsoft.com/office/drawing/2014/main" val="1405221306"/>
                    </a:ext>
                  </a:extLst>
                </a:gridCol>
              </a:tblGrid>
              <a:tr h="369859">
                <a:tc>
                  <a:txBody>
                    <a:bodyPr/>
                    <a:lstStyle/>
                    <a:p>
                      <a:r>
                        <a:rPr lang="it-IT" dirty="0"/>
                        <a:t>Variabile</a:t>
                      </a:r>
                    </a:p>
                  </a:txBody>
                  <a:tcPr/>
                </a:tc>
                <a:tc>
                  <a:txBody>
                    <a:bodyPr/>
                    <a:lstStyle/>
                    <a:p>
                      <a:r>
                        <a:rPr lang="it-IT" dirty="0"/>
                        <a:t>Nome della </a:t>
                      </a:r>
                      <a:r>
                        <a:rPr lang="it-IT" dirty="0" err="1"/>
                        <a:t>var</a:t>
                      </a:r>
                      <a:endParaRPr lang="it-IT" dirty="0"/>
                    </a:p>
                  </a:txBody>
                  <a:tcPr/>
                </a:tc>
                <a:tc>
                  <a:txBody>
                    <a:bodyPr/>
                    <a:lstStyle/>
                    <a:p>
                      <a:r>
                        <a:rPr lang="it-IT" dirty="0"/>
                        <a:t>Tipologia</a:t>
                      </a:r>
                    </a:p>
                  </a:txBody>
                  <a:tcPr/>
                </a:tc>
                <a:tc>
                  <a:txBody>
                    <a:bodyPr/>
                    <a:lstStyle/>
                    <a:p>
                      <a:r>
                        <a:rPr lang="it-IT" dirty="0"/>
                        <a:t>Valore</a:t>
                      </a:r>
                    </a:p>
                  </a:txBody>
                  <a:tcPr/>
                </a:tc>
                <a:extLst>
                  <a:ext uri="{0D108BD9-81ED-4DB2-BD59-A6C34878D82A}">
                    <a16:rowId xmlns:a16="http://schemas.microsoft.com/office/drawing/2014/main" val="2425269221"/>
                  </a:ext>
                </a:extLst>
              </a:tr>
              <a:tr h="738694">
                <a:tc>
                  <a:txBody>
                    <a:bodyPr/>
                    <a:lstStyle/>
                    <a:p>
                      <a:r>
                        <a:rPr lang="it-IT" dirty="0"/>
                        <a:t>Identità</a:t>
                      </a:r>
                    </a:p>
                  </a:txBody>
                  <a:tcPr/>
                </a:tc>
                <a:tc>
                  <a:txBody>
                    <a:bodyPr/>
                    <a:lstStyle/>
                    <a:p>
                      <a:r>
                        <a:rPr lang="it-IT" dirty="0" err="1"/>
                        <a:t>Identit_num</a:t>
                      </a:r>
                      <a:endParaRPr lang="it-IT" dirty="0"/>
                    </a:p>
                  </a:txBody>
                  <a:tcPr/>
                </a:tc>
                <a:tc>
                  <a:txBody>
                    <a:bodyPr/>
                    <a:lstStyle/>
                    <a:p>
                      <a:r>
                        <a:rPr lang="it-IT" dirty="0"/>
                        <a:t>Categoria</a:t>
                      </a:r>
                    </a:p>
                  </a:txBody>
                  <a:tcPr/>
                </a:tc>
                <a:tc>
                  <a:txBody>
                    <a:bodyPr/>
                    <a:lstStyle/>
                    <a:p>
                      <a:r>
                        <a:rPr lang="it-IT" dirty="0"/>
                        <a:t>1</a:t>
                      </a:r>
                      <a:r>
                        <a:rPr lang="it-IT" dirty="0">
                          <a:sym typeface="Wingdings" panose="05000000000000000000" pitchFamily="2" charset="2"/>
                        </a:rPr>
                        <a:t>darwiniani</a:t>
                      </a:r>
                    </a:p>
                    <a:p>
                      <a:r>
                        <a:rPr lang="it-IT" dirty="0">
                          <a:sym typeface="Wingdings" panose="05000000000000000000" pitchFamily="2" charset="2"/>
                        </a:rPr>
                        <a:t>2comunitari</a:t>
                      </a:r>
                    </a:p>
                    <a:p>
                      <a:r>
                        <a:rPr lang="it-IT" dirty="0">
                          <a:sym typeface="Wingdings" panose="05000000000000000000" pitchFamily="2" charset="2"/>
                        </a:rPr>
                        <a:t>3missionari</a:t>
                      </a:r>
                      <a:endParaRPr lang="it-IT" dirty="0"/>
                    </a:p>
                  </a:txBody>
                  <a:tcPr/>
                </a:tc>
                <a:extLst>
                  <a:ext uri="{0D108BD9-81ED-4DB2-BD59-A6C34878D82A}">
                    <a16:rowId xmlns:a16="http://schemas.microsoft.com/office/drawing/2014/main" val="1209323225"/>
                  </a:ext>
                </a:extLst>
              </a:tr>
              <a:tr h="738694">
                <a:tc>
                  <a:txBody>
                    <a:bodyPr/>
                    <a:lstStyle/>
                    <a:p>
                      <a:r>
                        <a:rPr lang="it-IT" dirty="0"/>
                        <a:t>Trattamento</a:t>
                      </a:r>
                    </a:p>
                  </a:txBody>
                  <a:tcPr/>
                </a:tc>
                <a:tc>
                  <a:txBody>
                    <a:bodyPr/>
                    <a:lstStyle/>
                    <a:p>
                      <a:r>
                        <a:rPr lang="it-IT" dirty="0" err="1"/>
                        <a:t>Trattamento_num</a:t>
                      </a:r>
                      <a:endParaRPr lang="it-IT" dirty="0"/>
                    </a:p>
                  </a:txBody>
                  <a:tcPr/>
                </a:tc>
                <a:tc>
                  <a:txBody>
                    <a:bodyPr/>
                    <a:lstStyle/>
                    <a:p>
                      <a:r>
                        <a:rPr lang="it-IT" dirty="0"/>
                        <a:t>Categoria</a:t>
                      </a:r>
                    </a:p>
                  </a:txBody>
                  <a:tcPr/>
                </a:tc>
                <a:tc>
                  <a:txBody>
                    <a:bodyPr/>
                    <a:lstStyle/>
                    <a:p>
                      <a:r>
                        <a:rPr lang="it-IT" dirty="0"/>
                        <a:t>1</a:t>
                      </a:r>
                      <a:r>
                        <a:rPr lang="it-IT" dirty="0">
                          <a:sym typeface="Wingdings" panose="05000000000000000000" pitchFamily="2" charset="2"/>
                        </a:rPr>
                        <a:t>controllo</a:t>
                      </a:r>
                    </a:p>
                    <a:p>
                      <a:r>
                        <a:rPr lang="it-IT" dirty="0">
                          <a:sym typeface="Wingdings" panose="05000000000000000000" pitchFamily="2" charset="2"/>
                        </a:rPr>
                        <a:t>2scientific</a:t>
                      </a:r>
                    </a:p>
                    <a:p>
                      <a:r>
                        <a:rPr lang="it-IT" dirty="0">
                          <a:sym typeface="Wingdings" panose="05000000000000000000" pitchFamily="2" charset="2"/>
                        </a:rPr>
                        <a:t>3effectuation</a:t>
                      </a:r>
                    </a:p>
                  </a:txBody>
                  <a:tcPr/>
                </a:tc>
                <a:extLst>
                  <a:ext uri="{0D108BD9-81ED-4DB2-BD59-A6C34878D82A}">
                    <a16:rowId xmlns:a16="http://schemas.microsoft.com/office/drawing/2014/main" val="347214782"/>
                  </a:ext>
                </a:extLst>
              </a:tr>
              <a:tr h="738694">
                <a:tc>
                  <a:txBody>
                    <a:bodyPr/>
                    <a:lstStyle/>
                    <a:p>
                      <a:r>
                        <a:rPr lang="it-IT" dirty="0"/>
                        <a:t>Cumulata di pivot incrementali</a:t>
                      </a:r>
                    </a:p>
                  </a:txBody>
                  <a:tcPr/>
                </a:tc>
                <a:tc>
                  <a:txBody>
                    <a:bodyPr/>
                    <a:lstStyle/>
                    <a:p>
                      <a:r>
                        <a:rPr lang="it-IT" dirty="0" err="1"/>
                        <a:t>Cum_pivot_inc</a:t>
                      </a:r>
                      <a:endParaRPr lang="it-IT" dirty="0"/>
                    </a:p>
                  </a:txBody>
                  <a:tcPr/>
                </a:tc>
                <a:tc>
                  <a:txBody>
                    <a:bodyPr/>
                    <a:lstStyle/>
                    <a:p>
                      <a:r>
                        <a:rPr lang="it-IT" dirty="0"/>
                        <a:t>Categoria</a:t>
                      </a:r>
                    </a:p>
                  </a:txBody>
                  <a:tcPr/>
                </a:tc>
                <a:tc>
                  <a:txBody>
                    <a:bodyPr/>
                    <a:lstStyle/>
                    <a:p>
                      <a:r>
                        <a:rPr lang="it-IT" dirty="0"/>
                        <a:t>Da 0 a 10</a:t>
                      </a:r>
                    </a:p>
                  </a:txBody>
                  <a:tcPr/>
                </a:tc>
                <a:extLst>
                  <a:ext uri="{0D108BD9-81ED-4DB2-BD59-A6C34878D82A}">
                    <a16:rowId xmlns:a16="http://schemas.microsoft.com/office/drawing/2014/main" val="3629257430"/>
                  </a:ext>
                </a:extLst>
              </a:tr>
              <a:tr h="517086">
                <a:tc>
                  <a:txBody>
                    <a:bodyPr/>
                    <a:lstStyle/>
                    <a:p>
                      <a:r>
                        <a:rPr lang="it-IT" dirty="0"/>
                        <a:t>Cumulata di pivot radicali</a:t>
                      </a:r>
                    </a:p>
                  </a:txBody>
                  <a:tcPr/>
                </a:tc>
                <a:tc>
                  <a:txBody>
                    <a:bodyPr/>
                    <a:lstStyle/>
                    <a:p>
                      <a:r>
                        <a:rPr lang="it-IT" dirty="0" err="1"/>
                        <a:t>Cum_pivot_rad</a:t>
                      </a:r>
                      <a:endParaRPr lang="it-IT" dirty="0"/>
                    </a:p>
                  </a:txBody>
                  <a:tcPr/>
                </a:tc>
                <a:tc>
                  <a:txBody>
                    <a:bodyPr/>
                    <a:lstStyle/>
                    <a:p>
                      <a:r>
                        <a:rPr lang="it-IT" dirty="0"/>
                        <a:t>Categoria</a:t>
                      </a:r>
                    </a:p>
                  </a:txBody>
                  <a:tcPr/>
                </a:tc>
                <a:tc>
                  <a:txBody>
                    <a:bodyPr/>
                    <a:lstStyle/>
                    <a:p>
                      <a:r>
                        <a:rPr lang="it-IT" dirty="0"/>
                        <a:t>Da 0 a 3</a:t>
                      </a:r>
                    </a:p>
                  </a:txBody>
                  <a:tcPr/>
                </a:tc>
                <a:extLst>
                  <a:ext uri="{0D108BD9-81ED-4DB2-BD59-A6C34878D82A}">
                    <a16:rowId xmlns:a16="http://schemas.microsoft.com/office/drawing/2014/main" val="2697942995"/>
                  </a:ext>
                </a:extLst>
              </a:tr>
              <a:tr h="517086">
                <a:tc>
                  <a:txBody>
                    <a:bodyPr/>
                    <a:lstStyle/>
                    <a:p>
                      <a:r>
                        <a:rPr lang="it-IT" dirty="0"/>
                        <a:t>Dimensione media del team</a:t>
                      </a:r>
                    </a:p>
                  </a:txBody>
                  <a:tcPr/>
                </a:tc>
                <a:tc>
                  <a:txBody>
                    <a:bodyPr/>
                    <a:lstStyle/>
                    <a:p>
                      <a:r>
                        <a:rPr lang="it-IT" dirty="0" err="1"/>
                        <a:t>Teamsize</a:t>
                      </a:r>
                      <a:endParaRPr lang="it-IT" dirty="0"/>
                    </a:p>
                  </a:txBody>
                  <a:tcPr/>
                </a:tc>
                <a:tc>
                  <a:txBody>
                    <a:bodyPr/>
                    <a:lstStyle/>
                    <a:p>
                      <a:r>
                        <a:rPr lang="it-IT" dirty="0"/>
                        <a:t>Categoria</a:t>
                      </a:r>
                    </a:p>
                  </a:txBody>
                  <a:tcPr/>
                </a:tc>
                <a:tc>
                  <a:txBody>
                    <a:bodyPr/>
                    <a:lstStyle/>
                    <a:p>
                      <a:r>
                        <a:rPr lang="it-IT" dirty="0"/>
                        <a:t>Da 1 a 10 persone</a:t>
                      </a:r>
                    </a:p>
                  </a:txBody>
                  <a:tcPr/>
                </a:tc>
                <a:extLst>
                  <a:ext uri="{0D108BD9-81ED-4DB2-BD59-A6C34878D82A}">
                    <a16:rowId xmlns:a16="http://schemas.microsoft.com/office/drawing/2014/main" val="2618764478"/>
                  </a:ext>
                </a:extLst>
              </a:tr>
              <a:tr h="517086">
                <a:tc>
                  <a:txBody>
                    <a:bodyPr/>
                    <a:lstStyle/>
                    <a:p>
                      <a:r>
                        <a:rPr lang="it-IT" dirty="0"/>
                        <a:t>Scientificità media</a:t>
                      </a:r>
                    </a:p>
                  </a:txBody>
                  <a:tcPr/>
                </a:tc>
                <a:tc>
                  <a:txBody>
                    <a:bodyPr/>
                    <a:lstStyle/>
                    <a:p>
                      <a:r>
                        <a:rPr lang="it-IT" dirty="0" err="1"/>
                        <a:t>Scientificit</a:t>
                      </a:r>
                      <a:endParaRPr lang="it-IT" dirty="0"/>
                    </a:p>
                  </a:txBody>
                  <a:tcPr/>
                </a:tc>
                <a:tc>
                  <a:txBody>
                    <a:bodyPr/>
                    <a:lstStyle/>
                    <a:p>
                      <a:r>
                        <a:rPr lang="it-IT" dirty="0"/>
                        <a:t>Scala continua</a:t>
                      </a:r>
                    </a:p>
                  </a:txBody>
                  <a:tcPr/>
                </a:tc>
                <a:tc>
                  <a:txBody>
                    <a:bodyPr/>
                    <a:lstStyle/>
                    <a:p>
                      <a:r>
                        <a:rPr lang="it-IT" dirty="0"/>
                        <a:t>Da 0 a 5</a:t>
                      </a:r>
                    </a:p>
                  </a:txBody>
                  <a:tcPr/>
                </a:tc>
                <a:extLst>
                  <a:ext uri="{0D108BD9-81ED-4DB2-BD59-A6C34878D82A}">
                    <a16:rowId xmlns:a16="http://schemas.microsoft.com/office/drawing/2014/main" val="3939703833"/>
                  </a:ext>
                </a:extLst>
              </a:tr>
              <a:tr h="517086">
                <a:tc>
                  <a:txBody>
                    <a:bodyPr/>
                    <a:lstStyle/>
                    <a:p>
                      <a:r>
                        <a:rPr lang="it-IT" dirty="0"/>
                        <a:t>Exit</a:t>
                      </a:r>
                    </a:p>
                  </a:txBody>
                  <a:tcPr/>
                </a:tc>
                <a:tc>
                  <a:txBody>
                    <a:bodyPr/>
                    <a:lstStyle/>
                    <a:p>
                      <a:r>
                        <a:rPr lang="it-IT" dirty="0"/>
                        <a:t>Exit</a:t>
                      </a:r>
                    </a:p>
                  </a:txBody>
                  <a:tcPr/>
                </a:tc>
                <a:tc>
                  <a:txBody>
                    <a:bodyPr/>
                    <a:lstStyle/>
                    <a:p>
                      <a:r>
                        <a:rPr lang="it-IT" dirty="0"/>
                        <a:t>Dummy</a:t>
                      </a:r>
                    </a:p>
                  </a:txBody>
                  <a:tcPr/>
                </a:tc>
                <a:tc>
                  <a:txBody>
                    <a:bodyPr/>
                    <a:lstStyle/>
                    <a:p>
                      <a:r>
                        <a:rPr lang="it-IT" dirty="0"/>
                        <a:t>0</a:t>
                      </a:r>
                      <a:r>
                        <a:rPr lang="it-IT" dirty="0">
                          <a:sym typeface="Wingdings" panose="05000000000000000000" pitchFamily="2" charset="2"/>
                        </a:rPr>
                        <a:t>no exit</a:t>
                      </a:r>
                    </a:p>
                    <a:p>
                      <a:r>
                        <a:rPr lang="it-IT" dirty="0">
                          <a:sym typeface="Wingdings" panose="05000000000000000000" pitchFamily="2" charset="2"/>
                        </a:rPr>
                        <a:t>1si exit</a:t>
                      </a:r>
                      <a:endParaRPr lang="it-IT" dirty="0"/>
                    </a:p>
                  </a:txBody>
                  <a:tcPr/>
                </a:tc>
                <a:extLst>
                  <a:ext uri="{0D108BD9-81ED-4DB2-BD59-A6C34878D82A}">
                    <a16:rowId xmlns:a16="http://schemas.microsoft.com/office/drawing/2014/main" val="3048444946"/>
                  </a:ext>
                </a:extLst>
              </a:tr>
              <a:tr h="295478">
                <a:tc>
                  <a:txBody>
                    <a:bodyPr/>
                    <a:lstStyle/>
                    <a:p>
                      <a:r>
                        <a:rPr lang="it-IT" dirty="0"/>
                        <a:t>Istruttore</a:t>
                      </a:r>
                    </a:p>
                  </a:txBody>
                  <a:tcPr/>
                </a:tc>
                <a:tc>
                  <a:txBody>
                    <a:bodyPr/>
                    <a:lstStyle/>
                    <a:p>
                      <a:r>
                        <a:rPr lang="it-IT" dirty="0" err="1"/>
                        <a:t>Instructor</a:t>
                      </a:r>
                      <a:endParaRPr lang="it-IT" dirty="0"/>
                    </a:p>
                  </a:txBody>
                  <a:tcPr/>
                </a:tc>
                <a:tc>
                  <a:txBody>
                    <a:bodyPr/>
                    <a:lstStyle/>
                    <a:p>
                      <a:r>
                        <a:rPr lang="it-IT" dirty="0"/>
                        <a:t>Categoria</a:t>
                      </a:r>
                    </a:p>
                  </a:txBody>
                  <a:tcPr/>
                </a:tc>
                <a:tc>
                  <a:txBody>
                    <a:bodyPr/>
                    <a:lstStyle/>
                    <a:p>
                      <a:r>
                        <a:rPr lang="it-IT" dirty="0"/>
                        <a:t>Da 1 a 4</a:t>
                      </a:r>
                    </a:p>
                  </a:txBody>
                  <a:tcPr/>
                </a:tc>
                <a:extLst>
                  <a:ext uri="{0D108BD9-81ED-4DB2-BD59-A6C34878D82A}">
                    <a16:rowId xmlns:a16="http://schemas.microsoft.com/office/drawing/2014/main" val="1876566847"/>
                  </a:ext>
                </a:extLst>
              </a:tr>
              <a:tr h="738694">
                <a:tc>
                  <a:txBody>
                    <a:bodyPr/>
                    <a:lstStyle/>
                    <a:p>
                      <a:r>
                        <a:rPr lang="it-IT" dirty="0"/>
                        <a:t>Dropout idea</a:t>
                      </a:r>
                    </a:p>
                  </a:txBody>
                  <a:tcPr/>
                </a:tc>
                <a:tc>
                  <a:txBody>
                    <a:bodyPr/>
                    <a:lstStyle/>
                    <a:p>
                      <a:r>
                        <a:rPr lang="it-IT" dirty="0" err="1"/>
                        <a:t>Dropoutidea</a:t>
                      </a:r>
                      <a:endParaRPr lang="it-IT" dirty="0"/>
                    </a:p>
                  </a:txBody>
                  <a:tcPr/>
                </a:tc>
                <a:tc>
                  <a:txBody>
                    <a:bodyPr/>
                    <a:lstStyle/>
                    <a:p>
                      <a:r>
                        <a:rPr lang="it-IT" dirty="0"/>
                        <a:t>Dummy</a:t>
                      </a:r>
                    </a:p>
                  </a:txBody>
                  <a:tcPr/>
                </a:tc>
                <a:tc>
                  <a:txBody>
                    <a:bodyPr/>
                    <a:lstStyle/>
                    <a:p>
                      <a:r>
                        <a:rPr lang="it-IT" dirty="0"/>
                        <a:t>0</a:t>
                      </a:r>
                      <a:r>
                        <a:rPr lang="it-IT" dirty="0">
                          <a:sym typeface="Wingdings" panose="05000000000000000000" pitchFamily="2" charset="2"/>
                        </a:rPr>
                        <a:t>no dropout idea</a:t>
                      </a:r>
                    </a:p>
                    <a:p>
                      <a:r>
                        <a:rPr lang="it-IT" dirty="0">
                          <a:sym typeface="Wingdings" panose="05000000000000000000" pitchFamily="2" charset="2"/>
                        </a:rPr>
                        <a:t>1si </a:t>
                      </a:r>
                      <a:endParaRPr lang="it-IT" dirty="0"/>
                    </a:p>
                  </a:txBody>
                  <a:tcPr/>
                </a:tc>
                <a:extLst>
                  <a:ext uri="{0D108BD9-81ED-4DB2-BD59-A6C34878D82A}">
                    <a16:rowId xmlns:a16="http://schemas.microsoft.com/office/drawing/2014/main" val="1703487980"/>
                  </a:ext>
                </a:extLst>
              </a:tr>
              <a:tr h="738694">
                <a:tc>
                  <a:txBody>
                    <a:bodyPr/>
                    <a:lstStyle/>
                    <a:p>
                      <a:r>
                        <a:rPr lang="it-IT" dirty="0"/>
                        <a:t>Dropout IVL</a:t>
                      </a:r>
                    </a:p>
                  </a:txBody>
                  <a:tcPr/>
                </a:tc>
                <a:tc>
                  <a:txBody>
                    <a:bodyPr/>
                    <a:lstStyle/>
                    <a:p>
                      <a:r>
                        <a:rPr lang="it-IT" dirty="0" err="1"/>
                        <a:t>Dropoutivl</a:t>
                      </a:r>
                      <a:endParaRPr lang="it-IT" dirty="0"/>
                    </a:p>
                  </a:txBody>
                  <a:tcPr/>
                </a:tc>
                <a:tc>
                  <a:txBody>
                    <a:bodyPr/>
                    <a:lstStyle/>
                    <a:p>
                      <a:r>
                        <a:rPr lang="it-IT" dirty="0"/>
                        <a:t>Dummy</a:t>
                      </a:r>
                    </a:p>
                  </a:txBody>
                  <a:tcPr/>
                </a:tc>
                <a:tc>
                  <a:txBody>
                    <a:bodyPr/>
                    <a:lstStyle/>
                    <a:p>
                      <a:r>
                        <a:rPr lang="it-IT" dirty="0"/>
                        <a:t>0</a:t>
                      </a:r>
                      <a:r>
                        <a:rPr lang="it-IT" dirty="0">
                          <a:sym typeface="Wingdings" panose="05000000000000000000" pitchFamily="2" charset="2"/>
                        </a:rPr>
                        <a:t>no dropout IVL</a:t>
                      </a:r>
                    </a:p>
                    <a:p>
                      <a:r>
                        <a:rPr lang="it-IT" dirty="0">
                          <a:sym typeface="Wingdings" panose="05000000000000000000" pitchFamily="2" charset="2"/>
                        </a:rPr>
                        <a:t>1si exit</a:t>
                      </a:r>
                      <a:endParaRPr lang="it-IT" dirty="0"/>
                    </a:p>
                  </a:txBody>
                  <a:tcPr/>
                </a:tc>
                <a:extLst>
                  <a:ext uri="{0D108BD9-81ED-4DB2-BD59-A6C34878D82A}">
                    <a16:rowId xmlns:a16="http://schemas.microsoft.com/office/drawing/2014/main" val="3032716697"/>
                  </a:ext>
                </a:extLst>
              </a:tr>
            </a:tbl>
          </a:graphicData>
        </a:graphic>
      </p:graphicFrame>
    </p:spTree>
    <p:extLst>
      <p:ext uri="{BB962C8B-B14F-4D97-AF65-F5344CB8AC3E}">
        <p14:creationId xmlns:p14="http://schemas.microsoft.com/office/powerpoint/2010/main" val="2840803537"/>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ccia a destra 1">
            <a:extLst>
              <a:ext uri="{FF2B5EF4-FFF2-40B4-BE49-F238E27FC236}">
                <a16:creationId xmlns:a16="http://schemas.microsoft.com/office/drawing/2014/main" id="{52E2BC5F-3619-4DE4-9580-02C037C67DFF}"/>
              </a:ext>
            </a:extLst>
          </p:cNvPr>
          <p:cNvSpPr/>
          <p:nvPr/>
        </p:nvSpPr>
        <p:spPr>
          <a:xfrm>
            <a:off x="914400" y="957263"/>
            <a:ext cx="1728788" cy="1257300"/>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4262591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2290A322-0FBC-471C-B15D-39226B1D20AF}"/>
              </a:ext>
            </a:extLst>
          </p:cNvPr>
          <p:cNvSpPr txBox="1"/>
          <p:nvPr/>
        </p:nvSpPr>
        <p:spPr>
          <a:xfrm>
            <a:off x="806064" y="1510836"/>
            <a:ext cx="10579872" cy="3416320"/>
          </a:xfrm>
          <a:prstGeom prst="rect">
            <a:avLst/>
          </a:prstGeom>
          <a:noFill/>
        </p:spPr>
        <p:txBody>
          <a:bodyPr wrap="square" rtlCol="0">
            <a:spAutoFit/>
          </a:bodyPr>
          <a:lstStyle/>
          <a:p>
            <a:r>
              <a:rPr lang="it-IT" dirty="0"/>
              <a:t>4. Lo sviluppo successivo della teoria: lo studio di Gruber, </a:t>
            </a:r>
            <a:r>
              <a:rPr lang="it-IT" dirty="0" err="1"/>
              <a:t>Fauchart</a:t>
            </a:r>
            <a:r>
              <a:rPr lang="it-IT" dirty="0"/>
              <a:t>, </a:t>
            </a:r>
            <a:r>
              <a:rPr lang="it-IT" dirty="0" err="1"/>
              <a:t>Sieger</a:t>
            </a:r>
            <a:r>
              <a:rPr lang="it-IT" dirty="0"/>
              <a:t> e Zellweger</a:t>
            </a:r>
          </a:p>
          <a:p>
            <a:endParaRPr lang="it-IT" dirty="0"/>
          </a:p>
          <a:p>
            <a:endParaRPr lang="it-IT" dirty="0"/>
          </a:p>
          <a:p>
            <a:r>
              <a:rPr lang="it-IT" dirty="0"/>
              <a:t>5. </a:t>
            </a:r>
            <a:r>
              <a:rPr lang="it-IT" dirty="0" err="1"/>
              <a:t>InnoVentureLab</a:t>
            </a:r>
            <a:r>
              <a:rPr lang="it-IT" dirty="0"/>
              <a:t>: Il cross-over tra la teoria delle identità sociali e le classi del corso.</a:t>
            </a:r>
          </a:p>
          <a:p>
            <a:r>
              <a:rPr lang="it-IT" dirty="0"/>
              <a:t>    5.1 Cos’è </a:t>
            </a:r>
            <a:r>
              <a:rPr lang="it-IT" dirty="0" err="1"/>
              <a:t>scientific</a:t>
            </a:r>
            <a:endParaRPr lang="it-IT" dirty="0"/>
          </a:p>
          <a:p>
            <a:r>
              <a:rPr lang="it-IT" dirty="0"/>
              <a:t>    5.2 Cos’è </a:t>
            </a:r>
            <a:r>
              <a:rPr lang="it-IT" dirty="0" err="1"/>
              <a:t>effectuation</a:t>
            </a:r>
            <a:endParaRPr lang="it-IT" dirty="0"/>
          </a:p>
          <a:p>
            <a:r>
              <a:rPr lang="it-IT" dirty="0"/>
              <a:t>    5.3 Cos’è il controllo </a:t>
            </a:r>
          </a:p>
          <a:p>
            <a:r>
              <a:rPr lang="it-IT" dirty="0"/>
              <a:t>    5.4 Presenza del controllo puro per RCT</a:t>
            </a:r>
          </a:p>
          <a:p>
            <a:endParaRPr lang="it-IT" dirty="0"/>
          </a:p>
          <a:p>
            <a:r>
              <a:rPr lang="it-IT" dirty="0"/>
              <a:t>6. Teoria dei pivot: classificazione di Ries  </a:t>
            </a:r>
          </a:p>
          <a:p>
            <a:endParaRPr lang="it-IT" dirty="0"/>
          </a:p>
          <a:p>
            <a:r>
              <a:rPr lang="it-IT" dirty="0"/>
              <a:t>7. Cross-over tra teoria dell’identità sociale e tipologia di pivot </a:t>
            </a:r>
          </a:p>
        </p:txBody>
      </p:sp>
    </p:spTree>
    <p:extLst>
      <p:ext uri="{BB962C8B-B14F-4D97-AF65-F5344CB8AC3E}">
        <p14:creationId xmlns:p14="http://schemas.microsoft.com/office/powerpoint/2010/main" val="10784918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00446E2B-53DA-411F-84B3-A8A9E3A30B55}"/>
              </a:ext>
            </a:extLst>
          </p:cNvPr>
          <p:cNvSpPr txBox="1"/>
          <p:nvPr/>
        </p:nvSpPr>
        <p:spPr>
          <a:xfrm>
            <a:off x="1853854" y="728868"/>
            <a:ext cx="3896140" cy="523220"/>
          </a:xfrm>
          <a:prstGeom prst="rect">
            <a:avLst/>
          </a:prstGeom>
          <a:noFill/>
        </p:spPr>
        <p:txBody>
          <a:bodyPr wrap="square" rtlCol="0">
            <a:spAutoFit/>
          </a:bodyPr>
          <a:lstStyle/>
          <a:p>
            <a:pPr algn="ctr"/>
            <a:r>
              <a:rPr lang="it-IT" sz="2800" b="1" i="1" u="sng" dirty="0"/>
              <a:t>Verso LE IPOTESI</a:t>
            </a:r>
          </a:p>
        </p:txBody>
      </p:sp>
      <p:sp>
        <p:nvSpPr>
          <p:cNvPr id="3" name="CasellaDiTesto 2">
            <a:extLst>
              <a:ext uri="{FF2B5EF4-FFF2-40B4-BE49-F238E27FC236}">
                <a16:creationId xmlns:a16="http://schemas.microsoft.com/office/drawing/2014/main" id="{5A7F9AB4-4588-4520-9F67-C4078EF6D6A2}"/>
              </a:ext>
            </a:extLst>
          </p:cNvPr>
          <p:cNvSpPr txBox="1"/>
          <p:nvPr/>
        </p:nvSpPr>
        <p:spPr>
          <a:xfrm>
            <a:off x="7566992" y="1812570"/>
            <a:ext cx="3975651" cy="1938992"/>
          </a:xfrm>
          <a:prstGeom prst="rect">
            <a:avLst/>
          </a:prstGeom>
          <a:noFill/>
        </p:spPr>
        <p:txBody>
          <a:bodyPr wrap="square" rtlCol="0">
            <a:spAutoFit/>
          </a:bodyPr>
          <a:lstStyle/>
          <a:p>
            <a:pPr algn="ctr"/>
            <a:r>
              <a:rPr lang="it-IT" sz="2400" dirty="0"/>
              <a:t>Quali sono le principali motivazioni che spingono un imprenditore ad avviare un’idea imprenditoriale?</a:t>
            </a:r>
          </a:p>
        </p:txBody>
      </p:sp>
      <p:pic>
        <p:nvPicPr>
          <p:cNvPr id="5" name="Immagine 4">
            <a:extLst>
              <a:ext uri="{FF2B5EF4-FFF2-40B4-BE49-F238E27FC236}">
                <a16:creationId xmlns:a16="http://schemas.microsoft.com/office/drawing/2014/main" id="{94007940-130A-4B01-A538-24D108D4AB01}"/>
              </a:ext>
            </a:extLst>
          </p:cNvPr>
          <p:cNvPicPr>
            <a:picLocks noChangeAspect="1"/>
          </p:cNvPicPr>
          <p:nvPr/>
        </p:nvPicPr>
        <p:blipFill>
          <a:blip r:embed="rId2"/>
          <a:stretch>
            <a:fillRect/>
          </a:stretch>
        </p:blipFill>
        <p:spPr>
          <a:xfrm>
            <a:off x="449539" y="1643648"/>
            <a:ext cx="6918667" cy="4628755"/>
          </a:xfrm>
          <a:prstGeom prst="rect">
            <a:avLst/>
          </a:prstGeom>
        </p:spPr>
      </p:pic>
      <p:cxnSp>
        <p:nvCxnSpPr>
          <p:cNvPr id="6" name="Connettore 2 5">
            <a:extLst>
              <a:ext uri="{FF2B5EF4-FFF2-40B4-BE49-F238E27FC236}">
                <a16:creationId xmlns:a16="http://schemas.microsoft.com/office/drawing/2014/main" id="{3EA3A28D-B52E-4907-A3DA-E257830A12F1}"/>
              </a:ext>
            </a:extLst>
          </p:cNvPr>
          <p:cNvCxnSpPr>
            <a:cxnSpLocks/>
          </p:cNvCxnSpPr>
          <p:nvPr/>
        </p:nvCxnSpPr>
        <p:spPr>
          <a:xfrm>
            <a:off x="9422294" y="4075934"/>
            <a:ext cx="0" cy="7668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CasellaDiTesto 7">
            <a:extLst>
              <a:ext uri="{FF2B5EF4-FFF2-40B4-BE49-F238E27FC236}">
                <a16:creationId xmlns:a16="http://schemas.microsoft.com/office/drawing/2014/main" id="{67E88A81-DFF1-47EC-BA5E-F0FD5CD4EAFD}"/>
              </a:ext>
            </a:extLst>
          </p:cNvPr>
          <p:cNvSpPr txBox="1"/>
          <p:nvPr/>
        </p:nvSpPr>
        <p:spPr>
          <a:xfrm>
            <a:off x="7566992" y="5167173"/>
            <a:ext cx="4175469" cy="646331"/>
          </a:xfrm>
          <a:prstGeom prst="rect">
            <a:avLst/>
          </a:prstGeom>
          <a:noFill/>
        </p:spPr>
        <p:txBody>
          <a:bodyPr wrap="square" rtlCol="0">
            <a:spAutoFit/>
          </a:bodyPr>
          <a:lstStyle/>
          <a:p>
            <a:pPr algn="ctr"/>
            <a:r>
              <a:rPr lang="it-IT" dirty="0"/>
              <a:t>Individuazione di tre profili principali: le tre identità di Gruber</a:t>
            </a:r>
          </a:p>
        </p:txBody>
      </p:sp>
    </p:spTree>
    <p:extLst>
      <p:ext uri="{BB962C8B-B14F-4D97-AF65-F5344CB8AC3E}">
        <p14:creationId xmlns:p14="http://schemas.microsoft.com/office/powerpoint/2010/main" val="4845726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2">
            <a:extLst>
              <a:ext uri="{FF2B5EF4-FFF2-40B4-BE49-F238E27FC236}">
                <a16:creationId xmlns:a16="http://schemas.microsoft.com/office/drawing/2014/main" id="{A81EA0F5-EA9B-421F-BC19-6C5ADC906D6E}"/>
              </a:ext>
            </a:extLst>
          </p:cNvPr>
          <p:cNvGraphicFramePr>
            <a:graphicFrameLocks noGrp="1"/>
          </p:cNvGraphicFramePr>
          <p:nvPr>
            <p:extLst>
              <p:ext uri="{D42A27DB-BD31-4B8C-83A1-F6EECF244321}">
                <p14:modId xmlns:p14="http://schemas.microsoft.com/office/powerpoint/2010/main" val="2723642372"/>
              </p:ext>
            </p:extLst>
          </p:nvPr>
        </p:nvGraphicFramePr>
        <p:xfrm>
          <a:off x="226826" y="320040"/>
          <a:ext cx="11738348" cy="5669280"/>
        </p:xfrm>
        <a:graphic>
          <a:graphicData uri="http://schemas.openxmlformats.org/drawingml/2006/table">
            <a:tbl>
              <a:tblPr firstRow="1" bandRow="1">
                <a:tableStyleId>{5C22544A-7EE6-4342-B048-85BDC9FD1C3A}</a:tableStyleId>
              </a:tblPr>
              <a:tblGrid>
                <a:gridCol w="2665230">
                  <a:extLst>
                    <a:ext uri="{9D8B030D-6E8A-4147-A177-3AD203B41FA5}">
                      <a16:colId xmlns:a16="http://schemas.microsoft.com/office/drawing/2014/main" val="4294604738"/>
                    </a:ext>
                  </a:extLst>
                </a:gridCol>
                <a:gridCol w="3203944">
                  <a:extLst>
                    <a:ext uri="{9D8B030D-6E8A-4147-A177-3AD203B41FA5}">
                      <a16:colId xmlns:a16="http://schemas.microsoft.com/office/drawing/2014/main" val="1910918145"/>
                    </a:ext>
                  </a:extLst>
                </a:gridCol>
                <a:gridCol w="2934587">
                  <a:extLst>
                    <a:ext uri="{9D8B030D-6E8A-4147-A177-3AD203B41FA5}">
                      <a16:colId xmlns:a16="http://schemas.microsoft.com/office/drawing/2014/main" val="361555200"/>
                    </a:ext>
                  </a:extLst>
                </a:gridCol>
                <a:gridCol w="2934587">
                  <a:extLst>
                    <a:ext uri="{9D8B030D-6E8A-4147-A177-3AD203B41FA5}">
                      <a16:colId xmlns:a16="http://schemas.microsoft.com/office/drawing/2014/main" val="420777914"/>
                    </a:ext>
                  </a:extLst>
                </a:gridCol>
              </a:tblGrid>
              <a:tr h="914400">
                <a:tc>
                  <a:txBody>
                    <a:bodyPr/>
                    <a:lstStyle/>
                    <a:p>
                      <a:pPr algn="ctr"/>
                      <a:endParaRPr lang="it-IT" sz="2400" b="1" i="0" dirty="0"/>
                    </a:p>
                  </a:txBody>
                  <a:tcPr anchor="ctr"/>
                </a:tc>
                <a:tc>
                  <a:txBody>
                    <a:bodyPr/>
                    <a:lstStyle/>
                    <a:p>
                      <a:pPr algn="ctr"/>
                      <a:r>
                        <a:rPr lang="it-IT" sz="2400" b="1" i="0" dirty="0"/>
                        <a:t>Darwiniani</a:t>
                      </a:r>
                    </a:p>
                  </a:txBody>
                  <a:tcPr anchor="ctr"/>
                </a:tc>
                <a:tc>
                  <a:txBody>
                    <a:bodyPr/>
                    <a:lstStyle/>
                    <a:p>
                      <a:pPr algn="ctr"/>
                      <a:r>
                        <a:rPr lang="it-IT" sz="2400" b="1" i="0" dirty="0"/>
                        <a:t>Comunitari</a:t>
                      </a:r>
                    </a:p>
                  </a:txBody>
                  <a:tcPr anchor="ctr"/>
                </a:tc>
                <a:tc>
                  <a:txBody>
                    <a:bodyPr/>
                    <a:lstStyle/>
                    <a:p>
                      <a:pPr algn="ctr"/>
                      <a:r>
                        <a:rPr lang="it-IT" sz="2400" b="1" i="0" dirty="0"/>
                        <a:t>Missionari </a:t>
                      </a:r>
                    </a:p>
                  </a:txBody>
                  <a:tcPr anchor="ctr"/>
                </a:tc>
                <a:extLst>
                  <a:ext uri="{0D108BD9-81ED-4DB2-BD59-A6C34878D82A}">
                    <a16:rowId xmlns:a16="http://schemas.microsoft.com/office/drawing/2014/main" val="283810642"/>
                  </a:ext>
                </a:extLst>
              </a:tr>
              <a:tr h="3565283">
                <a:tc>
                  <a:txBody>
                    <a:bodyPr/>
                    <a:lstStyle/>
                    <a:p>
                      <a:pPr algn="ctr"/>
                      <a:endParaRPr lang="it-IT" dirty="0"/>
                    </a:p>
                    <a:p>
                      <a:pPr algn="ctr"/>
                      <a:endParaRPr lang="it-IT" dirty="0"/>
                    </a:p>
                    <a:p>
                      <a:pPr algn="ctr"/>
                      <a:endParaRPr lang="it-IT" dirty="0"/>
                    </a:p>
                    <a:p>
                      <a:pPr algn="ctr"/>
                      <a:endParaRPr lang="it-IT" dirty="0"/>
                    </a:p>
                    <a:p>
                      <a:pPr algn="ctr"/>
                      <a:endParaRPr lang="it-IT" dirty="0"/>
                    </a:p>
                    <a:p>
                      <a:pPr algn="ctr"/>
                      <a:r>
                        <a:rPr lang="it-IT" sz="2400" b="1" i="0" dirty="0"/>
                        <a:t>Segmenti di mercato serviti</a:t>
                      </a:r>
                    </a:p>
                  </a:txBody>
                  <a:tcPr/>
                </a:tc>
                <a:tc>
                  <a:txBody>
                    <a:bodyPr/>
                    <a:lstStyle/>
                    <a:p>
                      <a:pPr algn="just"/>
                      <a:r>
                        <a:rPr lang="it-IT" dirty="0"/>
                        <a:t>La produzione è destinata al consumatore medio oppure ai segmenti in rapida crescita ed evoluzione. Il valore massimo raggiungibile è il criterio che guida la scelta del mercato da servire. La tendenza è quella di raggiungere il maggior numero possibile di segmenti di mercato, puntando ad una forte crescita aziendale. La segmentazione di mercato è un punto di forza. </a:t>
                      </a:r>
                    </a:p>
                  </a:txBody>
                  <a:tcPr/>
                </a:tc>
                <a:tc>
                  <a:txBody>
                    <a:bodyPr/>
                    <a:lstStyle/>
                    <a:p>
                      <a:pPr algn="just"/>
                      <a:r>
                        <a:rPr lang="it-IT" dirty="0"/>
                        <a:t>La produzione è destinata ad una clientela che fa parte della comunità, o gruppo sociale, del founder. Ciò che dunque guida la scelta di mercato è un criterio di somiglianza ed immedesimazione nella comunità stessa. Non c’è incentivo a differenziare il prodotto o servizio, poiché il founder resta legato al segmento inizialmente preso come obiettivo. </a:t>
                      </a:r>
                    </a:p>
                  </a:txBody>
                  <a:tcPr/>
                </a:tc>
                <a:tc>
                  <a:txBody>
                    <a:bodyPr/>
                    <a:lstStyle/>
                    <a:p>
                      <a:pPr algn="just"/>
                      <a:r>
                        <a:rPr lang="it-IT" dirty="0"/>
                        <a:t>La produzione è destinata al maggior numero di persone potenzialmente raggiungibili. Il focus è sulla società intera, proprio per avere un impatto quanto più possibile notevole. Viene presa in considerazione la possibilità di differenziare il prodotto ed estendersi a diversi segmenti, se questo rimane in linea con la missione sociale perseguita. </a:t>
                      </a:r>
                    </a:p>
                  </a:txBody>
                  <a:tcPr/>
                </a:tc>
                <a:extLst>
                  <a:ext uri="{0D108BD9-81ED-4DB2-BD59-A6C34878D82A}">
                    <a16:rowId xmlns:a16="http://schemas.microsoft.com/office/drawing/2014/main" val="2795519389"/>
                  </a:ext>
                </a:extLst>
              </a:tr>
            </a:tbl>
          </a:graphicData>
        </a:graphic>
      </p:graphicFrame>
    </p:spTree>
    <p:extLst>
      <p:ext uri="{BB962C8B-B14F-4D97-AF65-F5344CB8AC3E}">
        <p14:creationId xmlns:p14="http://schemas.microsoft.com/office/powerpoint/2010/main" val="27666069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2">
            <a:extLst>
              <a:ext uri="{FF2B5EF4-FFF2-40B4-BE49-F238E27FC236}">
                <a16:creationId xmlns:a16="http://schemas.microsoft.com/office/drawing/2014/main" id="{A6E27631-E41C-41A2-A5F0-38501812C1A7}"/>
              </a:ext>
            </a:extLst>
          </p:cNvPr>
          <p:cNvGraphicFramePr>
            <a:graphicFrameLocks noGrp="1"/>
          </p:cNvGraphicFramePr>
          <p:nvPr/>
        </p:nvGraphicFramePr>
        <p:xfrm>
          <a:off x="226826" y="320040"/>
          <a:ext cx="11819400" cy="6217920"/>
        </p:xfrm>
        <a:graphic>
          <a:graphicData uri="http://schemas.openxmlformats.org/drawingml/2006/table">
            <a:tbl>
              <a:tblPr firstRow="1" bandRow="1">
                <a:tableStyleId>{F5AB1C69-6EDB-4FF4-983F-18BD219EF322}</a:tableStyleId>
              </a:tblPr>
              <a:tblGrid>
                <a:gridCol w="2683633">
                  <a:extLst>
                    <a:ext uri="{9D8B030D-6E8A-4147-A177-3AD203B41FA5}">
                      <a16:colId xmlns:a16="http://schemas.microsoft.com/office/drawing/2014/main" val="4294604738"/>
                    </a:ext>
                  </a:extLst>
                </a:gridCol>
                <a:gridCol w="3226067">
                  <a:extLst>
                    <a:ext uri="{9D8B030D-6E8A-4147-A177-3AD203B41FA5}">
                      <a16:colId xmlns:a16="http://schemas.microsoft.com/office/drawing/2014/main" val="1910918145"/>
                    </a:ext>
                  </a:extLst>
                </a:gridCol>
                <a:gridCol w="2954850">
                  <a:extLst>
                    <a:ext uri="{9D8B030D-6E8A-4147-A177-3AD203B41FA5}">
                      <a16:colId xmlns:a16="http://schemas.microsoft.com/office/drawing/2014/main" val="361555200"/>
                    </a:ext>
                  </a:extLst>
                </a:gridCol>
                <a:gridCol w="2954850">
                  <a:extLst>
                    <a:ext uri="{9D8B030D-6E8A-4147-A177-3AD203B41FA5}">
                      <a16:colId xmlns:a16="http://schemas.microsoft.com/office/drawing/2014/main" val="420777914"/>
                    </a:ext>
                  </a:extLst>
                </a:gridCol>
              </a:tblGrid>
              <a:tr h="914400">
                <a:tc>
                  <a:txBody>
                    <a:bodyPr/>
                    <a:lstStyle/>
                    <a:p>
                      <a:pPr algn="ctr"/>
                      <a:endParaRPr lang="it-IT" sz="2400" dirty="0"/>
                    </a:p>
                  </a:txBody>
                  <a:tcPr anchor="ctr"/>
                </a:tc>
                <a:tc>
                  <a:txBody>
                    <a:bodyPr/>
                    <a:lstStyle/>
                    <a:p>
                      <a:pPr algn="ctr"/>
                      <a:r>
                        <a:rPr lang="it-IT" sz="2400" dirty="0"/>
                        <a:t>Darwiniani</a:t>
                      </a:r>
                    </a:p>
                  </a:txBody>
                  <a:tcPr anchor="ctr"/>
                </a:tc>
                <a:tc>
                  <a:txBody>
                    <a:bodyPr/>
                    <a:lstStyle/>
                    <a:p>
                      <a:pPr algn="ctr"/>
                      <a:r>
                        <a:rPr lang="it-IT" sz="2400" dirty="0"/>
                        <a:t>Comunitari</a:t>
                      </a:r>
                    </a:p>
                  </a:txBody>
                  <a:tcPr anchor="ctr"/>
                </a:tc>
                <a:tc>
                  <a:txBody>
                    <a:bodyPr/>
                    <a:lstStyle/>
                    <a:p>
                      <a:pPr algn="ctr"/>
                      <a:r>
                        <a:rPr lang="it-IT" sz="2400" dirty="0"/>
                        <a:t>Missionari </a:t>
                      </a:r>
                    </a:p>
                  </a:txBody>
                  <a:tcPr anchor="ctr"/>
                </a:tc>
                <a:extLst>
                  <a:ext uri="{0D108BD9-81ED-4DB2-BD59-A6C34878D82A}">
                    <a16:rowId xmlns:a16="http://schemas.microsoft.com/office/drawing/2014/main" val="283810642"/>
                  </a:ext>
                </a:extLst>
              </a:tr>
              <a:tr h="3565283">
                <a:tc>
                  <a:txBody>
                    <a:bodyPr/>
                    <a:lstStyle/>
                    <a:p>
                      <a:pPr algn="ctr"/>
                      <a:endParaRPr lang="it-IT" dirty="0"/>
                    </a:p>
                    <a:p>
                      <a:pPr algn="ctr"/>
                      <a:endParaRPr lang="it-IT" dirty="0"/>
                    </a:p>
                    <a:p>
                      <a:pPr algn="ctr"/>
                      <a:endParaRPr lang="it-IT" dirty="0"/>
                    </a:p>
                    <a:p>
                      <a:pPr algn="ctr"/>
                      <a:endParaRPr lang="it-IT" dirty="0"/>
                    </a:p>
                    <a:p>
                      <a:pPr algn="ctr"/>
                      <a:endParaRPr lang="it-IT" dirty="0"/>
                    </a:p>
                    <a:p>
                      <a:pPr algn="ctr"/>
                      <a:endParaRPr lang="it-IT" dirty="0"/>
                    </a:p>
                    <a:p>
                      <a:pPr algn="ctr"/>
                      <a:r>
                        <a:rPr lang="it-IT" sz="2400" b="1" dirty="0"/>
                        <a:t>Esigenze dei clienti </a:t>
                      </a:r>
                      <a:endParaRPr lang="it-IT" sz="2400" b="1" i="1" dirty="0"/>
                    </a:p>
                  </a:txBody>
                  <a:tcPr/>
                </a:tc>
                <a:tc>
                  <a:txBody>
                    <a:bodyPr/>
                    <a:lstStyle/>
                    <a:p>
                      <a:r>
                        <a:rPr lang="it-IT" dirty="0"/>
                        <a:t>Considerato il focus sul raggiungimento di un mercato ampio e differenziato, questa tipologia di identità si dedica ad una accurata analisi di mercato per capire quali siano le reali esigenze delle persone in quel momento. Ne consegue un prodotto o servizio che gioca molto su dimensioni ben note al cliente, come facilità di utilizzo, confort, sicurezza)</a:t>
                      </a:r>
                    </a:p>
                  </a:txBody>
                  <a:tcPr/>
                </a:tc>
                <a:tc>
                  <a:txBody>
                    <a:bodyPr/>
                    <a:lstStyle/>
                    <a:p>
                      <a:r>
                        <a:rPr lang="it-IT" dirty="0"/>
                        <a:t>Questa tipologia di identità si dedica allo studio dei bisogni della comunità ed in primis allo studio dei bisogni del founder stesso, in quanto parte integrante di essa. La sfida dell’impresa diventa dunque quella di esplorare tutti i bisogni della comunità, affrontando sempre nuove esigenze. </a:t>
                      </a:r>
                    </a:p>
                  </a:txBody>
                  <a:tcPr/>
                </a:tc>
                <a:tc>
                  <a:txBody>
                    <a:bodyPr/>
                    <a:lstStyle/>
                    <a:p>
                      <a:r>
                        <a:rPr lang="it-IT" dirty="0"/>
                        <a:t>Questa tipologia di identità sociale cerca di raggiungere il maggior numero possibile di clienti nella società, portando ad essa l’idea di come il founder vorrebbe che fosse il mondo. La sfida dell’impresa è quella di affrontare sempre nuove pratiche sociali da proporre ai clienti, come ad esempio nuove metodologie di produzione, di consumo dei beni, di risparmio di risorse, di cura verso particolari temi sociali. </a:t>
                      </a:r>
                    </a:p>
                  </a:txBody>
                  <a:tcPr/>
                </a:tc>
                <a:extLst>
                  <a:ext uri="{0D108BD9-81ED-4DB2-BD59-A6C34878D82A}">
                    <a16:rowId xmlns:a16="http://schemas.microsoft.com/office/drawing/2014/main" val="2795519389"/>
                  </a:ext>
                </a:extLst>
              </a:tr>
            </a:tbl>
          </a:graphicData>
        </a:graphic>
      </p:graphicFrame>
    </p:spTree>
    <p:extLst>
      <p:ext uri="{BB962C8B-B14F-4D97-AF65-F5344CB8AC3E}">
        <p14:creationId xmlns:p14="http://schemas.microsoft.com/office/powerpoint/2010/main" val="38635474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2">
            <a:extLst>
              <a:ext uri="{FF2B5EF4-FFF2-40B4-BE49-F238E27FC236}">
                <a16:creationId xmlns:a16="http://schemas.microsoft.com/office/drawing/2014/main" id="{486FA418-47E3-4930-9143-53C034595C92}"/>
              </a:ext>
            </a:extLst>
          </p:cNvPr>
          <p:cNvGraphicFramePr>
            <a:graphicFrameLocks noGrp="1"/>
          </p:cNvGraphicFramePr>
          <p:nvPr>
            <p:extLst>
              <p:ext uri="{D42A27DB-BD31-4B8C-83A1-F6EECF244321}">
                <p14:modId xmlns:p14="http://schemas.microsoft.com/office/powerpoint/2010/main" val="3516559061"/>
              </p:ext>
            </p:extLst>
          </p:nvPr>
        </p:nvGraphicFramePr>
        <p:xfrm>
          <a:off x="198783" y="320040"/>
          <a:ext cx="11847443" cy="6213282"/>
        </p:xfrm>
        <a:graphic>
          <a:graphicData uri="http://schemas.openxmlformats.org/drawingml/2006/table">
            <a:tbl>
              <a:tblPr firstRow="1" bandRow="1">
                <a:tableStyleId>{7DF18680-E054-41AD-8BC1-D1AEF772440D}</a:tableStyleId>
              </a:tblPr>
              <a:tblGrid>
                <a:gridCol w="2787305">
                  <a:extLst>
                    <a:ext uri="{9D8B030D-6E8A-4147-A177-3AD203B41FA5}">
                      <a16:colId xmlns:a16="http://schemas.microsoft.com/office/drawing/2014/main" val="4294604738"/>
                    </a:ext>
                  </a:extLst>
                </a:gridCol>
                <a:gridCol w="3136416">
                  <a:extLst>
                    <a:ext uri="{9D8B030D-6E8A-4147-A177-3AD203B41FA5}">
                      <a16:colId xmlns:a16="http://schemas.microsoft.com/office/drawing/2014/main" val="1910918145"/>
                    </a:ext>
                  </a:extLst>
                </a:gridCol>
                <a:gridCol w="2961861">
                  <a:extLst>
                    <a:ext uri="{9D8B030D-6E8A-4147-A177-3AD203B41FA5}">
                      <a16:colId xmlns:a16="http://schemas.microsoft.com/office/drawing/2014/main" val="361555200"/>
                    </a:ext>
                  </a:extLst>
                </a:gridCol>
                <a:gridCol w="2961861">
                  <a:extLst>
                    <a:ext uri="{9D8B030D-6E8A-4147-A177-3AD203B41FA5}">
                      <a16:colId xmlns:a16="http://schemas.microsoft.com/office/drawing/2014/main" val="420777914"/>
                    </a:ext>
                  </a:extLst>
                </a:gridCol>
              </a:tblGrid>
              <a:tr h="930836">
                <a:tc>
                  <a:txBody>
                    <a:bodyPr/>
                    <a:lstStyle/>
                    <a:p>
                      <a:pPr algn="ctr"/>
                      <a:endParaRPr lang="it-IT" sz="2400" dirty="0"/>
                    </a:p>
                  </a:txBody>
                  <a:tcPr anchor="ctr"/>
                </a:tc>
                <a:tc>
                  <a:txBody>
                    <a:bodyPr/>
                    <a:lstStyle/>
                    <a:p>
                      <a:pPr algn="ctr"/>
                      <a:r>
                        <a:rPr lang="it-IT" sz="2400" dirty="0"/>
                        <a:t>Darwiniani</a:t>
                      </a:r>
                    </a:p>
                  </a:txBody>
                  <a:tcPr anchor="ctr"/>
                </a:tc>
                <a:tc>
                  <a:txBody>
                    <a:bodyPr/>
                    <a:lstStyle/>
                    <a:p>
                      <a:pPr algn="ctr"/>
                      <a:r>
                        <a:rPr lang="it-IT" sz="2400" dirty="0"/>
                        <a:t>Comunitari</a:t>
                      </a:r>
                    </a:p>
                  </a:txBody>
                  <a:tcPr anchor="ctr"/>
                </a:tc>
                <a:tc>
                  <a:txBody>
                    <a:bodyPr/>
                    <a:lstStyle/>
                    <a:p>
                      <a:pPr algn="ctr"/>
                      <a:r>
                        <a:rPr lang="it-IT" sz="2400" dirty="0"/>
                        <a:t>Missionari </a:t>
                      </a:r>
                    </a:p>
                  </a:txBody>
                  <a:tcPr anchor="ctr"/>
                </a:tc>
                <a:extLst>
                  <a:ext uri="{0D108BD9-81ED-4DB2-BD59-A6C34878D82A}">
                    <a16:rowId xmlns:a16="http://schemas.microsoft.com/office/drawing/2014/main" val="283810642"/>
                  </a:ext>
                </a:extLst>
              </a:tr>
              <a:tr h="5282446">
                <a:tc>
                  <a:txBody>
                    <a:bodyPr/>
                    <a:lstStyle/>
                    <a:p>
                      <a:pPr algn="ctr"/>
                      <a:endParaRPr lang="it-IT" dirty="0"/>
                    </a:p>
                    <a:p>
                      <a:pPr algn="ctr"/>
                      <a:endParaRPr lang="it-IT" dirty="0"/>
                    </a:p>
                    <a:p>
                      <a:pPr algn="ctr"/>
                      <a:endParaRPr lang="it-IT" dirty="0"/>
                    </a:p>
                    <a:p>
                      <a:pPr algn="ctr"/>
                      <a:endParaRPr lang="it-IT" dirty="0"/>
                    </a:p>
                    <a:p>
                      <a:pPr algn="ctr"/>
                      <a:endParaRPr lang="it-IT" dirty="0"/>
                    </a:p>
                    <a:p>
                      <a:pPr algn="ctr"/>
                      <a:endParaRPr lang="it-IT" dirty="0"/>
                    </a:p>
                    <a:p>
                      <a:pPr algn="ctr"/>
                      <a:endParaRPr lang="it-IT" dirty="0"/>
                    </a:p>
                    <a:p>
                      <a:pPr algn="ctr"/>
                      <a:r>
                        <a:rPr lang="it-IT" sz="2400" b="1" dirty="0"/>
                        <a:t>Risorse e capacità impiegate</a:t>
                      </a:r>
                      <a:endParaRPr lang="it-IT" sz="2400" b="1" i="1" dirty="0"/>
                    </a:p>
                  </a:txBody>
                  <a:tcPr/>
                </a:tc>
                <a:tc>
                  <a:txBody>
                    <a:bodyPr/>
                    <a:lstStyle/>
                    <a:p>
                      <a:r>
                        <a:rPr lang="it-IT" sz="1600" dirty="0"/>
                        <a:t>La produzione è orientata al risparmio sui costi non necessari ed al raggiungimento della massa, strumento per raggiungere la massima redditività. Questa tipologia di identità è disponibile, laddove necessario, anche a fare outsourcing,, per rendere più efficiente il processo. C’è dunque un forte focus sull’efficienza di tempi e costi, perseguendo obiettivi economici. Infine, si tiene in considerazione anche la protezione dei diritti di proprietà intellettuale.  </a:t>
                      </a:r>
                    </a:p>
                  </a:txBody>
                  <a:tcPr/>
                </a:tc>
                <a:tc>
                  <a:txBody>
                    <a:bodyPr/>
                    <a:lstStyle/>
                    <a:p>
                      <a:r>
                        <a:rPr lang="it-IT" sz="1600" dirty="0"/>
                        <a:t>La produzione non è affatto di massa, bensì molto specializzata su prodotti  e servizi artigianali, a cui vengono dedicata la massima cura ed attenzione. Emerge dunque la capacità personale del leader di mettere in piedi una produzione artigianale, che valorizzi ciò che il founder sa fare e può fare per la comunità. In tale ottica, la protezione dei diritti di proprietà intellettuale perde di senso all’interno della comunità, poiché andrebbe contro i valori di condivisione.</a:t>
                      </a:r>
                    </a:p>
                  </a:txBody>
                  <a:tcPr/>
                </a:tc>
                <a:tc>
                  <a:txBody>
                    <a:bodyPr/>
                    <a:lstStyle/>
                    <a:p>
                      <a:r>
                        <a:rPr lang="it-IT" sz="1600" dirty="0"/>
                        <a:t>La produzione è focalizzata sull’impiego di metodologie socialmente responsabili, selezionando accuratamente i fornitori e tutti gli stakeholders intorno all’impresa, valutando che seguano rigorosi criteri dettati dalla missione in questione. L’obiettivo dell’impresa è mostrarsi come un modello di esempio per la società, anche a livello di come viene impiegata la produzione o erogazione del servizio.  </a:t>
                      </a:r>
                    </a:p>
                  </a:txBody>
                  <a:tcPr/>
                </a:tc>
                <a:extLst>
                  <a:ext uri="{0D108BD9-81ED-4DB2-BD59-A6C34878D82A}">
                    <a16:rowId xmlns:a16="http://schemas.microsoft.com/office/drawing/2014/main" val="2795519389"/>
                  </a:ext>
                </a:extLst>
              </a:tr>
            </a:tbl>
          </a:graphicData>
        </a:graphic>
      </p:graphicFrame>
    </p:spTree>
    <p:extLst>
      <p:ext uri="{BB962C8B-B14F-4D97-AF65-F5344CB8AC3E}">
        <p14:creationId xmlns:p14="http://schemas.microsoft.com/office/powerpoint/2010/main" val="35223630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7BEBFFB1-B943-4E7A-A69A-1C205ECF620A}"/>
              </a:ext>
            </a:extLst>
          </p:cNvPr>
          <p:cNvSpPr txBox="1"/>
          <p:nvPr/>
        </p:nvSpPr>
        <p:spPr>
          <a:xfrm>
            <a:off x="2109507" y="1627211"/>
            <a:ext cx="7972986" cy="1107996"/>
          </a:xfrm>
          <a:prstGeom prst="rect">
            <a:avLst/>
          </a:prstGeom>
          <a:noFill/>
        </p:spPr>
        <p:txBody>
          <a:bodyPr wrap="square" rtlCol="0">
            <a:spAutoFit/>
          </a:bodyPr>
          <a:lstStyle/>
          <a:p>
            <a:pPr algn="ctr"/>
            <a:r>
              <a:rPr lang="it-IT" sz="6600" b="1" i="1" u="sng" dirty="0">
                <a:solidFill>
                  <a:schemeClr val="accent2"/>
                </a:solidFill>
              </a:rPr>
              <a:t>LE IPOTESI</a:t>
            </a:r>
            <a:endParaRPr lang="it-IT" sz="6000" b="1" i="1" u="sng" dirty="0">
              <a:solidFill>
                <a:schemeClr val="accent2"/>
              </a:solidFill>
            </a:endParaRPr>
          </a:p>
        </p:txBody>
      </p:sp>
    </p:spTree>
    <p:extLst>
      <p:ext uri="{BB962C8B-B14F-4D97-AF65-F5344CB8AC3E}">
        <p14:creationId xmlns:p14="http://schemas.microsoft.com/office/powerpoint/2010/main" val="17625702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69712F05-2D16-4F84-9EF2-BF1B890527F2}"/>
              </a:ext>
            </a:extLst>
          </p:cNvPr>
          <p:cNvSpPr/>
          <p:nvPr/>
        </p:nvSpPr>
        <p:spPr>
          <a:xfrm>
            <a:off x="1" y="714242"/>
            <a:ext cx="12191999" cy="6370975"/>
          </a:xfrm>
          <a:prstGeom prst="rect">
            <a:avLst/>
          </a:prstGeom>
          <a:noFill/>
        </p:spPr>
        <p:txBody>
          <a:bodyPr wrap="square" lIns="91440" tIns="45720" rIns="91440" bIns="45720">
            <a:spAutoFit/>
          </a:bodyPr>
          <a:lstStyle/>
          <a:p>
            <a:pPr algn="just"/>
            <a:r>
              <a:rPr lang="it-IT" sz="2400" b="0" cap="none" spc="0" dirty="0">
                <a:ln w="0"/>
                <a:solidFill>
                  <a:schemeClr val="tx1"/>
                </a:solidFill>
                <a:effectLst>
                  <a:outerShdw blurRad="38100" dist="19050" dir="2700000" algn="tl" rotWithShape="0">
                    <a:schemeClr val="dk1">
                      <a:alpha val="40000"/>
                    </a:schemeClr>
                  </a:outerShdw>
                </a:effectLst>
              </a:rPr>
              <a:t>IPOTESI </a:t>
            </a:r>
            <a:r>
              <a:rPr lang="it-IT" sz="2400" dirty="0">
                <a:ln w="0"/>
                <a:effectLst>
                  <a:outerShdw blurRad="38100" dist="19050" dir="2700000" algn="tl" rotWithShape="0">
                    <a:schemeClr val="dk1">
                      <a:alpha val="40000"/>
                    </a:schemeClr>
                  </a:outerShdw>
                </a:effectLst>
              </a:rPr>
              <a:t>1</a:t>
            </a:r>
          </a:p>
          <a:p>
            <a:pPr algn="just"/>
            <a:r>
              <a:rPr lang="it-IT" sz="2400" b="0" cap="none" spc="0" dirty="0">
                <a:ln w="0"/>
                <a:solidFill>
                  <a:srgbClr val="92D050"/>
                </a:solidFill>
                <a:effectLst>
                  <a:outerShdw blurRad="38100" dist="19050" dir="2700000" algn="tl" rotWithShape="0">
                    <a:schemeClr val="dk1">
                      <a:alpha val="40000"/>
                    </a:schemeClr>
                  </a:outerShdw>
                </a:effectLst>
              </a:rPr>
              <a:t>L’identità di appartenenza del founde</a:t>
            </a:r>
            <a:r>
              <a:rPr lang="it-IT" sz="2400" dirty="0">
                <a:ln w="0"/>
                <a:solidFill>
                  <a:srgbClr val="92D050"/>
                </a:solidFill>
                <a:effectLst>
                  <a:outerShdw blurRad="38100" dist="19050" dir="2700000" algn="tl" rotWithShape="0">
                    <a:schemeClr val="dk1">
                      <a:alpha val="40000"/>
                    </a:schemeClr>
                  </a:outerShdw>
                </a:effectLst>
              </a:rPr>
              <a:t>r impatta (positivamente o negativamente, in base all’ID) sul numero di pivot incrementali (vi è una relazione significativa)</a:t>
            </a:r>
            <a:endParaRPr lang="it-IT" sz="2400" b="0" cap="none" spc="0" dirty="0">
              <a:ln w="0"/>
              <a:solidFill>
                <a:srgbClr val="92D050"/>
              </a:solidFill>
              <a:effectLst>
                <a:outerShdw blurRad="38100" dist="19050" dir="2700000" algn="tl" rotWithShape="0">
                  <a:schemeClr val="dk1">
                    <a:alpha val="40000"/>
                  </a:schemeClr>
                </a:outerShdw>
              </a:effectLst>
            </a:endParaRPr>
          </a:p>
          <a:p>
            <a:pPr algn="just"/>
            <a:endParaRPr lang="it-IT" sz="2400" dirty="0">
              <a:ln w="0"/>
              <a:effectLst>
                <a:outerShdw blurRad="38100" dist="19050" dir="2700000" algn="tl" rotWithShape="0">
                  <a:schemeClr val="dk1">
                    <a:alpha val="40000"/>
                  </a:schemeClr>
                </a:outerShdw>
              </a:effectLst>
            </a:endParaRPr>
          </a:p>
          <a:p>
            <a:pPr algn="just"/>
            <a:r>
              <a:rPr lang="it-IT" sz="2400" dirty="0">
                <a:ln w="0"/>
                <a:effectLst>
                  <a:outerShdw blurRad="38100" dist="19050" dir="2700000" algn="tl" rotWithShape="0">
                    <a:schemeClr val="dk1">
                      <a:alpha val="40000"/>
                    </a:schemeClr>
                  </a:outerShdw>
                </a:effectLst>
              </a:rPr>
              <a:t>IPOTESI 2</a:t>
            </a:r>
          </a:p>
          <a:p>
            <a:pPr algn="just"/>
            <a:r>
              <a:rPr lang="it-IT" sz="2400" dirty="0">
                <a:ln w="0"/>
                <a:solidFill>
                  <a:srgbClr val="92D050"/>
                </a:solidFill>
                <a:effectLst>
                  <a:outerShdw blurRad="38100" dist="19050" dir="2700000" algn="tl" rotWithShape="0">
                    <a:schemeClr val="dk1">
                      <a:alpha val="40000"/>
                    </a:schemeClr>
                  </a:outerShdw>
                </a:effectLst>
              </a:rPr>
              <a:t>I</a:t>
            </a:r>
            <a:r>
              <a:rPr lang="it-IT" sz="2400" b="0" cap="none" spc="0" dirty="0">
                <a:ln w="0"/>
                <a:solidFill>
                  <a:srgbClr val="92D050"/>
                </a:solidFill>
                <a:effectLst>
                  <a:outerShdw blurRad="38100" dist="19050" dir="2700000" algn="tl" rotWithShape="0">
                    <a:schemeClr val="dk1">
                      <a:alpha val="40000"/>
                    </a:schemeClr>
                  </a:outerShdw>
                </a:effectLst>
              </a:rPr>
              <a:t>l metodo insegnato alle tre tipologi</a:t>
            </a:r>
            <a:r>
              <a:rPr lang="it-IT" sz="2400" dirty="0">
                <a:ln w="0"/>
                <a:solidFill>
                  <a:srgbClr val="92D050"/>
                </a:solidFill>
                <a:effectLst>
                  <a:outerShdw blurRad="38100" dist="19050" dir="2700000" algn="tl" rotWithShape="0">
                    <a:schemeClr val="dk1">
                      <a:alpha val="40000"/>
                    </a:schemeClr>
                  </a:outerShdw>
                </a:effectLst>
              </a:rPr>
              <a:t>e di ide</a:t>
            </a:r>
            <a:r>
              <a:rPr lang="it-IT" sz="2400" b="0" cap="none" spc="0" dirty="0">
                <a:ln w="0"/>
                <a:solidFill>
                  <a:srgbClr val="92D050"/>
                </a:solidFill>
                <a:effectLst>
                  <a:outerShdw blurRad="38100" dist="19050" dir="2700000" algn="tl" rotWithShape="0">
                    <a:schemeClr val="dk1">
                      <a:alpha val="40000"/>
                    </a:schemeClr>
                  </a:outerShdw>
                </a:effectLst>
              </a:rPr>
              <a:t>ntità impatta significativamente il numero di pivot cumulati nel tempo</a:t>
            </a:r>
            <a:r>
              <a:rPr lang="it-IT" sz="2400" dirty="0">
                <a:ln w="0"/>
                <a:solidFill>
                  <a:srgbClr val="92D050"/>
                </a:solidFill>
                <a:effectLst>
                  <a:outerShdw blurRad="38100" dist="19050" dir="2700000" algn="tl" rotWithShape="0">
                    <a:schemeClr val="dk1">
                      <a:alpha val="40000"/>
                    </a:schemeClr>
                  </a:outerShdw>
                </a:effectLst>
              </a:rPr>
              <a:t>. </a:t>
            </a:r>
          </a:p>
          <a:p>
            <a:pPr algn="just"/>
            <a:endParaRPr lang="it-IT" sz="2400" dirty="0">
              <a:ln w="0"/>
              <a:effectLst>
                <a:outerShdw blurRad="38100" dist="19050" dir="2700000" algn="tl" rotWithShape="0">
                  <a:schemeClr val="dk1">
                    <a:alpha val="40000"/>
                  </a:schemeClr>
                </a:outerShdw>
              </a:effectLst>
            </a:endParaRPr>
          </a:p>
          <a:p>
            <a:pPr algn="just"/>
            <a:r>
              <a:rPr lang="it-IT" sz="2400" b="0" cap="none" spc="0" dirty="0">
                <a:ln w="0"/>
                <a:solidFill>
                  <a:schemeClr val="tx1"/>
                </a:solidFill>
                <a:effectLst>
                  <a:outerShdw blurRad="38100" dist="19050" dir="2700000" algn="tl" rotWithShape="0">
                    <a:schemeClr val="dk1">
                      <a:alpha val="40000"/>
                    </a:schemeClr>
                  </a:outerShdw>
                </a:effectLst>
              </a:rPr>
              <a:t>IPOTESI 3</a:t>
            </a:r>
          </a:p>
          <a:p>
            <a:pPr algn="just"/>
            <a:r>
              <a:rPr lang="it-IT" sz="2400" b="0" cap="none" spc="0" dirty="0">
                <a:ln w="0"/>
                <a:solidFill>
                  <a:srgbClr val="92D050"/>
                </a:solidFill>
                <a:effectLst>
                  <a:outerShdw blurRad="38100" dist="19050" dir="2700000" algn="tl" rotWithShape="0">
                    <a:schemeClr val="dk1">
                      <a:alpha val="40000"/>
                    </a:schemeClr>
                  </a:outerShdw>
                </a:effectLst>
              </a:rPr>
              <a:t>La scientificità media di una startup, indipendentemente dall’identità, è correlata significativamente al numero di pivot di ciascuna startup, alla probabilità di fare exit e dropout</a:t>
            </a:r>
          </a:p>
          <a:p>
            <a:pPr algn="just"/>
            <a:endParaRPr lang="it-IT" sz="2400" dirty="0">
              <a:ln w="0"/>
              <a:effectLst>
                <a:outerShdw blurRad="38100" dist="19050" dir="2700000" algn="tl" rotWithShape="0">
                  <a:schemeClr val="dk1">
                    <a:alpha val="40000"/>
                  </a:schemeClr>
                </a:outerShdw>
              </a:effectLst>
            </a:endParaRPr>
          </a:p>
          <a:p>
            <a:pPr algn="just"/>
            <a:endParaRPr lang="it-IT" sz="2400" dirty="0">
              <a:ln w="0"/>
              <a:effectLst>
                <a:outerShdw blurRad="38100" dist="19050" dir="2700000" algn="tl" rotWithShape="0">
                  <a:schemeClr val="dk1">
                    <a:alpha val="40000"/>
                  </a:schemeClr>
                </a:outerShdw>
              </a:effectLst>
            </a:endParaRPr>
          </a:p>
          <a:p>
            <a:pPr algn="just"/>
            <a:endParaRPr lang="it-IT" sz="2400" dirty="0">
              <a:ln w="0"/>
              <a:effectLst>
                <a:outerShdw blurRad="38100" dist="19050" dir="2700000" algn="tl" rotWithShape="0">
                  <a:schemeClr val="dk1">
                    <a:alpha val="40000"/>
                  </a:schemeClr>
                </a:outerShdw>
              </a:effectLst>
            </a:endParaRPr>
          </a:p>
          <a:p>
            <a:pPr algn="just"/>
            <a:endParaRPr lang="it-IT" sz="2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210637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7BEBFFB1-B943-4E7A-A69A-1C205ECF620A}"/>
              </a:ext>
            </a:extLst>
          </p:cNvPr>
          <p:cNvSpPr txBox="1"/>
          <p:nvPr/>
        </p:nvSpPr>
        <p:spPr>
          <a:xfrm>
            <a:off x="2109507" y="1627211"/>
            <a:ext cx="7972986" cy="1107996"/>
          </a:xfrm>
          <a:prstGeom prst="rect">
            <a:avLst/>
          </a:prstGeom>
          <a:noFill/>
        </p:spPr>
        <p:txBody>
          <a:bodyPr wrap="square" rtlCol="0">
            <a:spAutoFit/>
          </a:bodyPr>
          <a:lstStyle/>
          <a:p>
            <a:pPr algn="ctr"/>
            <a:r>
              <a:rPr lang="it-IT" sz="6600" b="1" i="1" u="sng" dirty="0">
                <a:solidFill>
                  <a:schemeClr val="accent2"/>
                </a:solidFill>
              </a:rPr>
              <a:t>Analisi preliminari</a:t>
            </a:r>
            <a:endParaRPr lang="it-IT" sz="6000" b="1" i="1" u="sng" dirty="0">
              <a:solidFill>
                <a:schemeClr val="accent2"/>
              </a:solidFill>
            </a:endParaRPr>
          </a:p>
        </p:txBody>
      </p:sp>
    </p:spTree>
    <p:extLst>
      <p:ext uri="{BB962C8B-B14F-4D97-AF65-F5344CB8AC3E}">
        <p14:creationId xmlns:p14="http://schemas.microsoft.com/office/powerpoint/2010/main" val="16275644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D1C23F07-AB1B-40E6-AD7A-8B8F7A49CC5B}"/>
              </a:ext>
            </a:extLst>
          </p:cNvPr>
          <p:cNvSpPr txBox="1"/>
          <p:nvPr/>
        </p:nvSpPr>
        <p:spPr>
          <a:xfrm>
            <a:off x="1391476" y="431042"/>
            <a:ext cx="3896140" cy="523220"/>
          </a:xfrm>
          <a:prstGeom prst="rect">
            <a:avLst/>
          </a:prstGeom>
          <a:noFill/>
        </p:spPr>
        <p:txBody>
          <a:bodyPr wrap="square" rtlCol="0">
            <a:spAutoFit/>
          </a:bodyPr>
          <a:lstStyle/>
          <a:p>
            <a:pPr algn="ctr"/>
            <a:r>
              <a:rPr lang="it-IT" sz="2800" b="1" i="1" u="sng" dirty="0"/>
              <a:t>LE ANALISI parte 1</a:t>
            </a:r>
          </a:p>
        </p:txBody>
      </p:sp>
      <p:sp>
        <p:nvSpPr>
          <p:cNvPr id="3" name="CasellaDiTesto 2">
            <a:extLst>
              <a:ext uri="{FF2B5EF4-FFF2-40B4-BE49-F238E27FC236}">
                <a16:creationId xmlns:a16="http://schemas.microsoft.com/office/drawing/2014/main" id="{4EF2C8FD-3F23-4CDD-84CB-5657467D764C}"/>
              </a:ext>
            </a:extLst>
          </p:cNvPr>
          <p:cNvSpPr txBox="1"/>
          <p:nvPr/>
        </p:nvSpPr>
        <p:spPr>
          <a:xfrm>
            <a:off x="1669774" y="1096550"/>
            <a:ext cx="3617842" cy="646331"/>
          </a:xfrm>
          <a:prstGeom prst="rect">
            <a:avLst/>
          </a:prstGeom>
          <a:noFill/>
        </p:spPr>
        <p:txBody>
          <a:bodyPr wrap="square" rtlCol="0">
            <a:spAutoFit/>
          </a:bodyPr>
          <a:lstStyle/>
          <a:p>
            <a:r>
              <a:rPr lang="it-IT" dirty="0"/>
              <a:t>Survey iniziale sottoposta alle 384 startup, settembre 2020</a:t>
            </a:r>
          </a:p>
        </p:txBody>
      </p:sp>
      <p:cxnSp>
        <p:nvCxnSpPr>
          <p:cNvPr id="5" name="Connettore 2 4">
            <a:extLst>
              <a:ext uri="{FF2B5EF4-FFF2-40B4-BE49-F238E27FC236}">
                <a16:creationId xmlns:a16="http://schemas.microsoft.com/office/drawing/2014/main" id="{D5FD7DEB-4BED-4A51-8FD1-402E64119A47}"/>
              </a:ext>
            </a:extLst>
          </p:cNvPr>
          <p:cNvCxnSpPr>
            <a:cxnSpLocks/>
            <a:stCxn id="3" idx="3"/>
            <a:endCxn id="6" idx="1"/>
          </p:cNvCxnSpPr>
          <p:nvPr/>
        </p:nvCxnSpPr>
        <p:spPr>
          <a:xfrm>
            <a:off x="5287616" y="1419716"/>
            <a:ext cx="168302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CasellaDiTesto 5">
            <a:extLst>
              <a:ext uri="{FF2B5EF4-FFF2-40B4-BE49-F238E27FC236}">
                <a16:creationId xmlns:a16="http://schemas.microsoft.com/office/drawing/2014/main" id="{8EE32DEB-1F41-4B3F-A70F-933F2CA00DE2}"/>
              </a:ext>
            </a:extLst>
          </p:cNvPr>
          <p:cNvSpPr txBox="1"/>
          <p:nvPr/>
        </p:nvSpPr>
        <p:spPr>
          <a:xfrm>
            <a:off x="6970643" y="1096550"/>
            <a:ext cx="4439479" cy="646331"/>
          </a:xfrm>
          <a:prstGeom prst="rect">
            <a:avLst/>
          </a:prstGeom>
          <a:noFill/>
        </p:spPr>
        <p:txBody>
          <a:bodyPr wrap="square" rtlCol="0">
            <a:spAutoFit/>
          </a:bodyPr>
          <a:lstStyle/>
          <a:p>
            <a:r>
              <a:rPr lang="it-IT" dirty="0"/>
              <a:t>Pulizia del file, correzione dei nomi vecchi con i nomi nuovi</a:t>
            </a:r>
          </a:p>
        </p:txBody>
      </p:sp>
      <p:sp>
        <p:nvSpPr>
          <p:cNvPr id="7" name="CasellaDiTesto 6">
            <a:extLst>
              <a:ext uri="{FF2B5EF4-FFF2-40B4-BE49-F238E27FC236}">
                <a16:creationId xmlns:a16="http://schemas.microsoft.com/office/drawing/2014/main" id="{CC3E88D7-05B1-4F82-A4BD-6B61BAE1AD77}"/>
              </a:ext>
            </a:extLst>
          </p:cNvPr>
          <p:cNvSpPr txBox="1"/>
          <p:nvPr/>
        </p:nvSpPr>
        <p:spPr>
          <a:xfrm>
            <a:off x="6904386" y="3262372"/>
            <a:ext cx="5274367" cy="646331"/>
          </a:xfrm>
          <a:prstGeom prst="rect">
            <a:avLst/>
          </a:prstGeom>
          <a:noFill/>
        </p:spPr>
        <p:txBody>
          <a:bodyPr wrap="square" rtlCol="0">
            <a:spAutoFit/>
          </a:bodyPr>
          <a:lstStyle/>
          <a:p>
            <a:r>
              <a:rPr lang="it-IT" dirty="0"/>
              <a:t>Estrazione delle colonne di interesse, legate alle identità sociali di F. e Gruber</a:t>
            </a:r>
          </a:p>
        </p:txBody>
      </p:sp>
      <p:cxnSp>
        <p:nvCxnSpPr>
          <p:cNvPr id="8" name="Connettore 2 7">
            <a:extLst>
              <a:ext uri="{FF2B5EF4-FFF2-40B4-BE49-F238E27FC236}">
                <a16:creationId xmlns:a16="http://schemas.microsoft.com/office/drawing/2014/main" id="{FA829DC1-ABCA-4B97-8738-EB95034B2D23}"/>
              </a:ext>
            </a:extLst>
          </p:cNvPr>
          <p:cNvCxnSpPr>
            <a:cxnSpLocks/>
            <a:stCxn id="3" idx="3"/>
            <a:endCxn id="7" idx="1"/>
          </p:cNvCxnSpPr>
          <p:nvPr/>
        </p:nvCxnSpPr>
        <p:spPr>
          <a:xfrm>
            <a:off x="5287616" y="1419716"/>
            <a:ext cx="1616770" cy="21658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Immagine 13">
            <a:extLst>
              <a:ext uri="{FF2B5EF4-FFF2-40B4-BE49-F238E27FC236}">
                <a16:creationId xmlns:a16="http://schemas.microsoft.com/office/drawing/2014/main" id="{C6DA774B-9535-434D-B312-BCD9E85BE7C5}"/>
              </a:ext>
            </a:extLst>
          </p:cNvPr>
          <p:cNvPicPr>
            <a:picLocks noChangeAspect="1"/>
          </p:cNvPicPr>
          <p:nvPr/>
        </p:nvPicPr>
        <p:blipFill>
          <a:blip r:embed="rId2"/>
          <a:stretch>
            <a:fillRect/>
          </a:stretch>
        </p:blipFill>
        <p:spPr>
          <a:xfrm>
            <a:off x="397563" y="1924925"/>
            <a:ext cx="4982820" cy="1783648"/>
          </a:xfrm>
          <a:prstGeom prst="rect">
            <a:avLst/>
          </a:prstGeom>
        </p:spPr>
      </p:pic>
      <p:pic>
        <p:nvPicPr>
          <p:cNvPr id="16" name="Immagine 15">
            <a:extLst>
              <a:ext uri="{FF2B5EF4-FFF2-40B4-BE49-F238E27FC236}">
                <a16:creationId xmlns:a16="http://schemas.microsoft.com/office/drawing/2014/main" id="{5C59D00C-270A-43EC-86F9-0BC1A3A5E6EA}"/>
              </a:ext>
            </a:extLst>
          </p:cNvPr>
          <p:cNvPicPr>
            <a:picLocks noChangeAspect="1"/>
          </p:cNvPicPr>
          <p:nvPr/>
        </p:nvPicPr>
        <p:blipFill>
          <a:blip r:embed="rId3"/>
          <a:stretch>
            <a:fillRect/>
          </a:stretch>
        </p:blipFill>
        <p:spPr>
          <a:xfrm>
            <a:off x="987286" y="4181796"/>
            <a:ext cx="11065565" cy="2375815"/>
          </a:xfrm>
          <a:prstGeom prst="rect">
            <a:avLst/>
          </a:prstGeom>
        </p:spPr>
      </p:pic>
    </p:spTree>
    <p:extLst>
      <p:ext uri="{BB962C8B-B14F-4D97-AF65-F5344CB8AC3E}">
        <p14:creationId xmlns:p14="http://schemas.microsoft.com/office/powerpoint/2010/main" val="3867204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7756BA43-0ADE-4E3E-B50B-73AFF7EB8719}"/>
              </a:ext>
            </a:extLst>
          </p:cNvPr>
          <p:cNvSpPr/>
          <p:nvPr/>
        </p:nvSpPr>
        <p:spPr>
          <a:xfrm>
            <a:off x="0" y="56138"/>
            <a:ext cx="12192000" cy="6801862"/>
          </a:xfrm>
          <a:prstGeom prst="rect">
            <a:avLst/>
          </a:prstGeom>
          <a:noFill/>
        </p:spPr>
        <p:txBody>
          <a:bodyPr wrap="square" lIns="91440" tIns="45720" rIns="91440" bIns="45720">
            <a:spAutoFit/>
          </a:bodyPr>
          <a:lstStyle/>
          <a:p>
            <a:pPr algn="ctr"/>
            <a:r>
              <a:rPr lang="it-IT" sz="5400" dirty="0">
                <a:ln w="0"/>
                <a:effectLst>
                  <a:outerShdw blurRad="38100" dist="19050" dir="2700000" algn="tl" rotWithShape="0">
                    <a:schemeClr val="dk1">
                      <a:alpha val="40000"/>
                    </a:schemeClr>
                  </a:outerShdw>
                </a:effectLst>
              </a:rPr>
              <a:t>La storia</a:t>
            </a:r>
          </a:p>
          <a:p>
            <a:pPr algn="ctr"/>
            <a:r>
              <a:rPr lang="it-IT" sz="2000" dirty="0">
                <a:ln w="0"/>
                <a:effectLst>
                  <a:outerShdw blurRad="38100" dist="19050" dir="2700000" algn="tl" rotWithShape="0">
                    <a:schemeClr val="dk1">
                      <a:alpha val="40000"/>
                    </a:schemeClr>
                  </a:outerShdw>
                </a:effectLst>
              </a:rPr>
              <a:t>«Senza un metodo, la personalità crea caos»</a:t>
            </a:r>
          </a:p>
          <a:p>
            <a:pPr algn="ctr"/>
            <a:endParaRPr lang="it-IT" sz="2000" dirty="0">
              <a:ln w="0"/>
              <a:effectLst>
                <a:outerShdw blurRad="38100" dist="19050" dir="2700000" algn="tl" rotWithShape="0">
                  <a:schemeClr val="dk1">
                    <a:alpha val="40000"/>
                  </a:schemeClr>
                </a:outerShdw>
              </a:effectLst>
            </a:endParaRPr>
          </a:p>
          <a:p>
            <a:pPr algn="ctr"/>
            <a:r>
              <a:rPr lang="it-IT" sz="2000" b="1" i="1" dirty="0">
                <a:ln w="0"/>
                <a:solidFill>
                  <a:schemeClr val="accent6">
                    <a:lumMod val="60000"/>
                    <a:lumOff val="40000"/>
                  </a:schemeClr>
                </a:solidFill>
                <a:effectLst>
                  <a:outerShdw blurRad="38100" dist="19050" dir="2700000" algn="tl" rotWithShape="0">
                    <a:schemeClr val="dk1">
                      <a:alpha val="40000"/>
                    </a:schemeClr>
                  </a:outerShdw>
                </a:effectLst>
              </a:rPr>
              <a:t>Ho deciso di inserire già dall’inizio una slide che riassume e semplifica gli obiettivi iniziali dello studio ed i risultati ottenuti</a:t>
            </a:r>
          </a:p>
          <a:p>
            <a:pPr algn="ctr"/>
            <a:endParaRPr lang="it-IT" sz="2800" dirty="0">
              <a:ln w="0"/>
              <a:effectLst>
                <a:outerShdw blurRad="38100" dist="19050" dir="2700000" algn="tl" rotWithShape="0">
                  <a:schemeClr val="dk1">
                    <a:alpha val="40000"/>
                  </a:schemeClr>
                </a:outerShdw>
              </a:effectLst>
            </a:endParaRPr>
          </a:p>
          <a:p>
            <a:pPr algn="ctr"/>
            <a:r>
              <a:rPr lang="it-IT" sz="2800" dirty="0">
                <a:ln w="0"/>
                <a:effectLst>
                  <a:outerShdw blurRad="38100" dist="19050" dir="2700000" algn="tl" rotWithShape="0">
                    <a:schemeClr val="dk1">
                      <a:alpha val="40000"/>
                    </a:schemeClr>
                  </a:outerShdw>
                </a:effectLst>
              </a:rPr>
              <a:t>Quali sono i miei obiettivi?</a:t>
            </a:r>
          </a:p>
          <a:p>
            <a:pPr algn="ctr"/>
            <a:endParaRPr lang="it-IT" sz="2800" dirty="0">
              <a:ln w="0"/>
              <a:effectLst>
                <a:outerShdw blurRad="38100" dist="19050" dir="2700000" algn="tl" rotWithShape="0">
                  <a:schemeClr val="dk1">
                    <a:alpha val="40000"/>
                  </a:schemeClr>
                </a:outerShdw>
              </a:effectLst>
            </a:endParaRPr>
          </a:p>
          <a:p>
            <a:pPr marL="285750" indent="-285750" algn="just">
              <a:buFont typeface="Wingdings" panose="05000000000000000000" pitchFamily="2" charset="2"/>
              <a:buChar char="v"/>
            </a:pPr>
            <a:r>
              <a:rPr lang="it-IT" dirty="0">
                <a:ln w="0"/>
                <a:effectLst>
                  <a:outerShdw blurRad="38100" dist="19050" dir="2700000" algn="tl" rotWithShape="0">
                    <a:schemeClr val="dk1">
                      <a:alpha val="40000"/>
                    </a:schemeClr>
                  </a:outerShdw>
                </a:effectLst>
              </a:rPr>
              <a:t>Riclassificare delle startup di IVL in base agli obiettivi che hanno spinto i founders ad avviare l’attività imprenditoriale (le tre identità sociali di </a:t>
            </a:r>
            <a:r>
              <a:rPr lang="it-IT" dirty="0" err="1">
                <a:ln w="0"/>
                <a:effectLst>
                  <a:outerShdw blurRad="38100" dist="19050" dir="2700000" algn="tl" rotWithShape="0">
                    <a:schemeClr val="dk1">
                      <a:alpha val="40000"/>
                    </a:schemeClr>
                  </a:outerShdw>
                </a:effectLst>
              </a:rPr>
              <a:t>Fauchart</a:t>
            </a:r>
            <a:r>
              <a:rPr lang="it-IT" dirty="0">
                <a:ln w="0"/>
                <a:effectLst>
                  <a:outerShdw blurRad="38100" dist="19050" dir="2700000" algn="tl" rotWithShape="0">
                    <a:schemeClr val="dk1">
                      <a:alpha val="40000"/>
                    </a:schemeClr>
                  </a:outerShdw>
                </a:effectLst>
              </a:rPr>
              <a:t> e Gruber);</a:t>
            </a:r>
          </a:p>
          <a:p>
            <a:pPr algn="just"/>
            <a:endParaRPr lang="it-IT" dirty="0">
              <a:ln w="0"/>
              <a:effectLst>
                <a:outerShdw blurRad="38100" dist="19050" dir="2700000" algn="tl" rotWithShape="0">
                  <a:schemeClr val="dk1">
                    <a:alpha val="40000"/>
                  </a:schemeClr>
                </a:outerShdw>
              </a:effectLst>
            </a:endParaRPr>
          </a:p>
          <a:p>
            <a:pPr marL="285750" indent="-285750" algn="just">
              <a:buFont typeface="Wingdings" panose="05000000000000000000" pitchFamily="2" charset="2"/>
              <a:buChar char="v"/>
            </a:pPr>
            <a:r>
              <a:rPr lang="it-IT" dirty="0">
                <a:ln w="0"/>
                <a:effectLst>
                  <a:outerShdw blurRad="38100" dist="19050" dir="2700000" algn="tl" rotWithShape="0">
                    <a:schemeClr val="dk1">
                      <a:alpha val="40000"/>
                    </a:schemeClr>
                  </a:outerShdw>
                </a:effectLst>
              </a:rPr>
              <a:t>A partire dalla teoria, provare a ridefinire i tre profili che caratterizzano le tre identità sociali: osservare le startup di IVL e trovare dei punti comuni con la teoria;</a:t>
            </a:r>
          </a:p>
          <a:p>
            <a:pPr algn="just"/>
            <a:endParaRPr lang="it-IT" dirty="0">
              <a:ln w="0"/>
              <a:effectLst>
                <a:outerShdw blurRad="38100" dist="19050" dir="2700000" algn="tl" rotWithShape="0">
                  <a:schemeClr val="dk1">
                    <a:alpha val="40000"/>
                  </a:schemeClr>
                </a:outerShdw>
              </a:effectLst>
            </a:endParaRPr>
          </a:p>
          <a:p>
            <a:pPr marL="285750" indent="-285750" algn="just">
              <a:buFont typeface="Wingdings" panose="05000000000000000000" pitchFamily="2" charset="2"/>
              <a:buChar char="v"/>
            </a:pPr>
            <a:r>
              <a:rPr lang="it-IT" dirty="0">
                <a:ln w="0"/>
                <a:effectLst>
                  <a:outerShdw blurRad="38100" dist="19050" dir="2700000" algn="tl" rotWithShape="0">
                    <a:schemeClr val="dk1">
                      <a:alpha val="40000"/>
                    </a:schemeClr>
                  </a:outerShdw>
                </a:effectLst>
              </a:rPr>
              <a:t>Capire se l’identità di appartenenza (=obiettivo iniziale) impatta significativamente sullo svolgimento del percorso imprenditoriale: osservare quando vengono fatti i pivot, osservare l’influenza del metodo insegnato, osservare le decisioni di dropout ed exit.</a:t>
            </a:r>
          </a:p>
          <a:p>
            <a:pPr algn="ctr"/>
            <a:endParaRPr lang="it-IT" dirty="0">
              <a:ln w="0"/>
              <a:effectLst>
                <a:outerShdw blurRad="38100" dist="19050" dir="2700000" algn="tl" rotWithShape="0">
                  <a:schemeClr val="dk1">
                    <a:alpha val="40000"/>
                  </a:schemeClr>
                </a:outerShdw>
              </a:effectLst>
            </a:endParaRPr>
          </a:p>
          <a:p>
            <a:pPr algn="ctr"/>
            <a:endParaRPr lang="it-IT" dirty="0">
              <a:ln w="0"/>
              <a:effectLst>
                <a:outerShdw blurRad="38100" dist="19050" dir="2700000" algn="tl" rotWithShape="0">
                  <a:schemeClr val="dk1">
                    <a:alpha val="40000"/>
                  </a:schemeClr>
                </a:outerShdw>
              </a:effectLst>
            </a:endParaRPr>
          </a:p>
          <a:p>
            <a:pPr algn="ctr"/>
            <a:endParaRPr lang="it-IT" sz="20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228061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C4CDB677-D57E-423C-8435-89EBACAEB363}"/>
              </a:ext>
            </a:extLst>
          </p:cNvPr>
          <p:cNvPicPr>
            <a:picLocks noChangeAspect="1"/>
          </p:cNvPicPr>
          <p:nvPr/>
        </p:nvPicPr>
        <p:blipFill>
          <a:blip r:embed="rId2"/>
          <a:stretch>
            <a:fillRect/>
          </a:stretch>
        </p:blipFill>
        <p:spPr>
          <a:xfrm>
            <a:off x="6573078" y="0"/>
            <a:ext cx="5618922" cy="2946199"/>
          </a:xfrm>
          <a:prstGeom prst="rect">
            <a:avLst/>
          </a:prstGeom>
        </p:spPr>
      </p:pic>
      <p:sp>
        <p:nvSpPr>
          <p:cNvPr id="4" name="CasellaDiTesto 3">
            <a:extLst>
              <a:ext uri="{FF2B5EF4-FFF2-40B4-BE49-F238E27FC236}">
                <a16:creationId xmlns:a16="http://schemas.microsoft.com/office/drawing/2014/main" id="{D2E7F0D1-1ED6-41E2-A0CD-0B2865F4109C}"/>
              </a:ext>
            </a:extLst>
          </p:cNvPr>
          <p:cNvSpPr txBox="1"/>
          <p:nvPr/>
        </p:nvSpPr>
        <p:spPr>
          <a:xfrm>
            <a:off x="1490869" y="696886"/>
            <a:ext cx="3896140" cy="523220"/>
          </a:xfrm>
          <a:prstGeom prst="rect">
            <a:avLst/>
          </a:prstGeom>
          <a:noFill/>
        </p:spPr>
        <p:txBody>
          <a:bodyPr wrap="square" rtlCol="0">
            <a:spAutoFit/>
          </a:bodyPr>
          <a:lstStyle/>
          <a:p>
            <a:pPr algn="ctr"/>
            <a:r>
              <a:rPr lang="it-IT" sz="2800" b="1" i="1" u="sng" dirty="0"/>
              <a:t>LE ANALISI parte 1</a:t>
            </a:r>
          </a:p>
        </p:txBody>
      </p:sp>
      <p:sp>
        <p:nvSpPr>
          <p:cNvPr id="5" name="CasellaDiTesto 4">
            <a:extLst>
              <a:ext uri="{FF2B5EF4-FFF2-40B4-BE49-F238E27FC236}">
                <a16:creationId xmlns:a16="http://schemas.microsoft.com/office/drawing/2014/main" id="{99976A4A-ECD4-4165-8D5D-6CE1AB9F44DC}"/>
              </a:ext>
            </a:extLst>
          </p:cNvPr>
          <p:cNvSpPr txBox="1"/>
          <p:nvPr/>
        </p:nvSpPr>
        <p:spPr>
          <a:xfrm>
            <a:off x="304800" y="1361700"/>
            <a:ext cx="3896141" cy="1477328"/>
          </a:xfrm>
          <a:prstGeom prst="rect">
            <a:avLst/>
          </a:prstGeom>
          <a:noFill/>
        </p:spPr>
        <p:txBody>
          <a:bodyPr wrap="square" rtlCol="0">
            <a:spAutoFit/>
          </a:bodyPr>
          <a:lstStyle/>
          <a:p>
            <a:r>
              <a:rPr lang="it-IT" dirty="0"/>
              <a:t>Grafico dell’incidenza % delle tre identità sul totale dei rispondenti;</a:t>
            </a:r>
          </a:p>
          <a:p>
            <a:endParaRPr lang="it-IT" dirty="0"/>
          </a:p>
          <a:p>
            <a:r>
              <a:rPr lang="it-IT" dirty="0"/>
              <a:t>Valutazione delle effettive startup rimaste attive al R6 </a:t>
            </a:r>
          </a:p>
        </p:txBody>
      </p:sp>
      <p:cxnSp>
        <p:nvCxnSpPr>
          <p:cNvPr id="6" name="Connettore 2 5">
            <a:extLst>
              <a:ext uri="{FF2B5EF4-FFF2-40B4-BE49-F238E27FC236}">
                <a16:creationId xmlns:a16="http://schemas.microsoft.com/office/drawing/2014/main" id="{5FBDE3F3-FBBE-41E2-B28A-EA558281048D}"/>
              </a:ext>
            </a:extLst>
          </p:cNvPr>
          <p:cNvCxnSpPr>
            <a:cxnSpLocks/>
            <a:stCxn id="5" idx="3"/>
            <a:endCxn id="3" idx="1"/>
          </p:cNvCxnSpPr>
          <p:nvPr/>
        </p:nvCxnSpPr>
        <p:spPr>
          <a:xfrm flipV="1">
            <a:off x="4200941" y="1473100"/>
            <a:ext cx="2372137" cy="6272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Immagine 13">
            <a:extLst>
              <a:ext uri="{FF2B5EF4-FFF2-40B4-BE49-F238E27FC236}">
                <a16:creationId xmlns:a16="http://schemas.microsoft.com/office/drawing/2014/main" id="{4A5278D5-968C-4687-A26D-265FDA01FA37}"/>
              </a:ext>
            </a:extLst>
          </p:cNvPr>
          <p:cNvPicPr>
            <a:picLocks noChangeAspect="1"/>
          </p:cNvPicPr>
          <p:nvPr/>
        </p:nvPicPr>
        <p:blipFill>
          <a:blip r:embed="rId3"/>
          <a:stretch>
            <a:fillRect/>
          </a:stretch>
        </p:blipFill>
        <p:spPr>
          <a:xfrm>
            <a:off x="0" y="3573061"/>
            <a:ext cx="12192000" cy="3284939"/>
          </a:xfrm>
          <a:prstGeom prst="rect">
            <a:avLst/>
          </a:prstGeom>
        </p:spPr>
      </p:pic>
    </p:spTree>
    <p:extLst>
      <p:ext uri="{BB962C8B-B14F-4D97-AF65-F5344CB8AC3E}">
        <p14:creationId xmlns:p14="http://schemas.microsoft.com/office/powerpoint/2010/main" val="12265911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BF9FBD6D-A733-4BE5-8745-6896A431C086}"/>
              </a:ext>
            </a:extLst>
          </p:cNvPr>
          <p:cNvPicPr>
            <a:picLocks noChangeAspect="1"/>
          </p:cNvPicPr>
          <p:nvPr/>
        </p:nvPicPr>
        <p:blipFill>
          <a:blip r:embed="rId2"/>
          <a:stretch>
            <a:fillRect/>
          </a:stretch>
        </p:blipFill>
        <p:spPr>
          <a:xfrm>
            <a:off x="300573" y="1815547"/>
            <a:ext cx="6683321" cy="4464869"/>
          </a:xfrm>
          <a:prstGeom prst="rect">
            <a:avLst/>
          </a:prstGeom>
        </p:spPr>
      </p:pic>
      <p:sp>
        <p:nvSpPr>
          <p:cNvPr id="4" name="CasellaDiTesto 3">
            <a:extLst>
              <a:ext uri="{FF2B5EF4-FFF2-40B4-BE49-F238E27FC236}">
                <a16:creationId xmlns:a16="http://schemas.microsoft.com/office/drawing/2014/main" id="{FB1AB79F-2945-4A35-95BB-D38D29FA282D}"/>
              </a:ext>
            </a:extLst>
          </p:cNvPr>
          <p:cNvSpPr txBox="1"/>
          <p:nvPr/>
        </p:nvSpPr>
        <p:spPr>
          <a:xfrm>
            <a:off x="7544712" y="3916811"/>
            <a:ext cx="3988906" cy="2031325"/>
          </a:xfrm>
          <a:prstGeom prst="rect">
            <a:avLst/>
          </a:prstGeom>
          <a:noFill/>
        </p:spPr>
        <p:txBody>
          <a:bodyPr wrap="square" rtlCol="0">
            <a:spAutoFit/>
          </a:bodyPr>
          <a:lstStyle/>
          <a:p>
            <a:pPr algn="just"/>
            <a:r>
              <a:rPr lang="it-IT" dirty="0"/>
              <a:t>Valutazioni di fine percorso relative a tutte le startup rimaste attive, non in fase 1</a:t>
            </a:r>
          </a:p>
          <a:p>
            <a:pPr algn="just"/>
            <a:endParaRPr lang="it-IT" dirty="0"/>
          </a:p>
          <a:p>
            <a:pPr algn="just"/>
            <a:r>
              <a:rPr lang="it-IT" dirty="0"/>
              <a:t>Riduzione proporzionale tra Darwiniani, Comunitari e Missionari di inizio percorso e fine.  </a:t>
            </a:r>
          </a:p>
        </p:txBody>
      </p:sp>
      <p:sp>
        <p:nvSpPr>
          <p:cNvPr id="5" name="CasellaDiTesto 4">
            <a:extLst>
              <a:ext uri="{FF2B5EF4-FFF2-40B4-BE49-F238E27FC236}">
                <a16:creationId xmlns:a16="http://schemas.microsoft.com/office/drawing/2014/main" id="{DB40C66B-4F94-4629-AD18-916CE20B1E94}"/>
              </a:ext>
            </a:extLst>
          </p:cNvPr>
          <p:cNvSpPr txBox="1"/>
          <p:nvPr/>
        </p:nvSpPr>
        <p:spPr>
          <a:xfrm>
            <a:off x="1437860" y="711410"/>
            <a:ext cx="3896140" cy="523220"/>
          </a:xfrm>
          <a:prstGeom prst="rect">
            <a:avLst/>
          </a:prstGeom>
          <a:noFill/>
        </p:spPr>
        <p:txBody>
          <a:bodyPr wrap="square" rtlCol="0">
            <a:spAutoFit/>
          </a:bodyPr>
          <a:lstStyle/>
          <a:p>
            <a:pPr algn="ctr"/>
            <a:r>
              <a:rPr lang="it-IT" sz="2800" b="1" i="1" u="sng" dirty="0"/>
              <a:t>LE ANALISI parte 1</a:t>
            </a:r>
          </a:p>
        </p:txBody>
      </p:sp>
    </p:spTree>
    <p:extLst>
      <p:ext uri="{BB962C8B-B14F-4D97-AF65-F5344CB8AC3E}">
        <p14:creationId xmlns:p14="http://schemas.microsoft.com/office/powerpoint/2010/main" val="21650921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FE97C1B1-CCAB-4753-9000-C10758F0E9D7}"/>
              </a:ext>
            </a:extLst>
          </p:cNvPr>
          <p:cNvPicPr>
            <a:picLocks noChangeAspect="1"/>
          </p:cNvPicPr>
          <p:nvPr/>
        </p:nvPicPr>
        <p:blipFill>
          <a:blip r:embed="rId2"/>
          <a:stretch>
            <a:fillRect/>
          </a:stretch>
        </p:blipFill>
        <p:spPr>
          <a:xfrm>
            <a:off x="2728017" y="2252870"/>
            <a:ext cx="9133299" cy="4447968"/>
          </a:xfrm>
          <a:prstGeom prst="rect">
            <a:avLst/>
          </a:prstGeom>
        </p:spPr>
      </p:pic>
      <p:sp>
        <p:nvSpPr>
          <p:cNvPr id="4" name="CasellaDiTesto 3">
            <a:extLst>
              <a:ext uri="{FF2B5EF4-FFF2-40B4-BE49-F238E27FC236}">
                <a16:creationId xmlns:a16="http://schemas.microsoft.com/office/drawing/2014/main" id="{F4CD8C2D-763F-44B0-A5EA-23BB3032E87F}"/>
              </a:ext>
            </a:extLst>
          </p:cNvPr>
          <p:cNvSpPr txBox="1"/>
          <p:nvPr/>
        </p:nvSpPr>
        <p:spPr>
          <a:xfrm>
            <a:off x="1464365" y="763146"/>
            <a:ext cx="3896140" cy="523220"/>
          </a:xfrm>
          <a:prstGeom prst="rect">
            <a:avLst/>
          </a:prstGeom>
          <a:noFill/>
        </p:spPr>
        <p:txBody>
          <a:bodyPr wrap="square" rtlCol="0">
            <a:spAutoFit/>
          </a:bodyPr>
          <a:lstStyle/>
          <a:p>
            <a:pPr algn="ctr"/>
            <a:r>
              <a:rPr lang="it-IT" sz="2800" b="1" i="1" u="sng" dirty="0"/>
              <a:t>LE ANALISI parte 1</a:t>
            </a:r>
          </a:p>
        </p:txBody>
      </p:sp>
      <p:sp>
        <p:nvSpPr>
          <p:cNvPr id="5" name="CasellaDiTesto 4">
            <a:extLst>
              <a:ext uri="{FF2B5EF4-FFF2-40B4-BE49-F238E27FC236}">
                <a16:creationId xmlns:a16="http://schemas.microsoft.com/office/drawing/2014/main" id="{4CE9D1DF-EF26-4EAB-BE2A-305B8C704695}"/>
              </a:ext>
            </a:extLst>
          </p:cNvPr>
          <p:cNvSpPr txBox="1"/>
          <p:nvPr/>
        </p:nvSpPr>
        <p:spPr>
          <a:xfrm>
            <a:off x="5546035" y="1024756"/>
            <a:ext cx="6645965" cy="923330"/>
          </a:xfrm>
          <a:prstGeom prst="rect">
            <a:avLst/>
          </a:prstGeom>
          <a:noFill/>
        </p:spPr>
        <p:txBody>
          <a:bodyPr wrap="square" rtlCol="0">
            <a:spAutoFit/>
          </a:bodyPr>
          <a:lstStyle/>
          <a:p>
            <a:r>
              <a:rPr lang="it-IT" dirty="0"/>
              <a:t>Valutazione dei Pivot incrementali e radicali</a:t>
            </a:r>
          </a:p>
          <a:p>
            <a:endParaRPr lang="it-IT" dirty="0"/>
          </a:p>
          <a:p>
            <a:r>
              <a:rPr lang="it-IT" dirty="0"/>
              <a:t>(….sono pochi i dati solo prendendo il round 6…?)</a:t>
            </a:r>
          </a:p>
        </p:txBody>
      </p:sp>
    </p:spTree>
    <p:extLst>
      <p:ext uri="{BB962C8B-B14F-4D97-AF65-F5344CB8AC3E}">
        <p14:creationId xmlns:p14="http://schemas.microsoft.com/office/powerpoint/2010/main" val="5671364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7BEBFFB1-B943-4E7A-A69A-1C205ECF620A}"/>
              </a:ext>
            </a:extLst>
          </p:cNvPr>
          <p:cNvSpPr txBox="1"/>
          <p:nvPr/>
        </p:nvSpPr>
        <p:spPr>
          <a:xfrm>
            <a:off x="2109507" y="1627211"/>
            <a:ext cx="7972986" cy="3139321"/>
          </a:xfrm>
          <a:prstGeom prst="rect">
            <a:avLst/>
          </a:prstGeom>
          <a:noFill/>
        </p:spPr>
        <p:txBody>
          <a:bodyPr wrap="square" rtlCol="0">
            <a:spAutoFit/>
          </a:bodyPr>
          <a:lstStyle/>
          <a:p>
            <a:pPr algn="ctr"/>
            <a:r>
              <a:rPr lang="it-IT" sz="6600" b="1" i="1" u="sng" dirty="0">
                <a:solidFill>
                  <a:schemeClr val="accent2"/>
                </a:solidFill>
              </a:rPr>
              <a:t>Osservazioni </a:t>
            </a:r>
          </a:p>
          <a:p>
            <a:pPr algn="ctr"/>
            <a:r>
              <a:rPr lang="it-IT" sz="6600" b="1" i="1" u="sng" dirty="0">
                <a:solidFill>
                  <a:schemeClr val="accent2"/>
                </a:solidFill>
              </a:rPr>
              <a:t>sulle tre tipologie di identità </a:t>
            </a:r>
            <a:endParaRPr lang="it-IT" sz="6000" b="1" i="1" u="sng" dirty="0">
              <a:solidFill>
                <a:schemeClr val="accent2"/>
              </a:solidFill>
            </a:endParaRPr>
          </a:p>
        </p:txBody>
      </p:sp>
    </p:spTree>
    <p:extLst>
      <p:ext uri="{BB962C8B-B14F-4D97-AF65-F5344CB8AC3E}">
        <p14:creationId xmlns:p14="http://schemas.microsoft.com/office/powerpoint/2010/main" val="27735300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773AFBA9-C282-4068-80CD-EE947AEEA37E}"/>
              </a:ext>
            </a:extLst>
          </p:cNvPr>
          <p:cNvSpPr txBox="1"/>
          <p:nvPr/>
        </p:nvSpPr>
        <p:spPr>
          <a:xfrm>
            <a:off x="2788684" y="642666"/>
            <a:ext cx="6791741" cy="523220"/>
          </a:xfrm>
          <a:prstGeom prst="rect">
            <a:avLst/>
          </a:prstGeom>
          <a:noFill/>
        </p:spPr>
        <p:txBody>
          <a:bodyPr wrap="square" rtlCol="0">
            <a:spAutoFit/>
          </a:bodyPr>
          <a:lstStyle/>
          <a:p>
            <a:pPr algn="ctr"/>
            <a:r>
              <a:rPr lang="it-IT" sz="2800" b="1" i="1" u="sng" dirty="0"/>
              <a:t>PROFILO DARWINIANO</a:t>
            </a:r>
          </a:p>
        </p:txBody>
      </p:sp>
      <p:graphicFrame>
        <p:nvGraphicFramePr>
          <p:cNvPr id="6" name="Grafico 5">
            <a:extLst>
              <a:ext uri="{FF2B5EF4-FFF2-40B4-BE49-F238E27FC236}">
                <a16:creationId xmlns:a16="http://schemas.microsoft.com/office/drawing/2014/main" id="{BCC34305-DCCE-48B1-97C3-BA5543273377}"/>
              </a:ext>
            </a:extLst>
          </p:cNvPr>
          <p:cNvGraphicFramePr/>
          <p:nvPr>
            <p:extLst>
              <p:ext uri="{D42A27DB-BD31-4B8C-83A1-F6EECF244321}">
                <p14:modId xmlns:p14="http://schemas.microsoft.com/office/powerpoint/2010/main" val="3544183557"/>
              </p:ext>
            </p:extLst>
          </p:nvPr>
        </p:nvGraphicFramePr>
        <p:xfrm>
          <a:off x="71038" y="86366"/>
          <a:ext cx="3759464" cy="2335680"/>
        </p:xfrm>
        <a:graphic>
          <a:graphicData uri="http://schemas.openxmlformats.org/drawingml/2006/chart">
            <c:chart xmlns:c="http://schemas.openxmlformats.org/drawingml/2006/chart" xmlns:r="http://schemas.openxmlformats.org/officeDocument/2006/relationships" r:id="rId3"/>
          </a:graphicData>
        </a:graphic>
      </p:graphicFrame>
      <p:pic>
        <p:nvPicPr>
          <p:cNvPr id="8" name="Immagine 7">
            <a:extLst>
              <a:ext uri="{FF2B5EF4-FFF2-40B4-BE49-F238E27FC236}">
                <a16:creationId xmlns:a16="http://schemas.microsoft.com/office/drawing/2014/main" id="{A127B55B-ED0E-4F8B-BBA9-B3D0108A72C8}"/>
              </a:ext>
            </a:extLst>
          </p:cNvPr>
          <p:cNvPicPr>
            <a:picLocks noChangeAspect="1"/>
          </p:cNvPicPr>
          <p:nvPr/>
        </p:nvPicPr>
        <p:blipFill>
          <a:blip r:embed="rId4"/>
          <a:stretch>
            <a:fillRect/>
          </a:stretch>
        </p:blipFill>
        <p:spPr>
          <a:xfrm>
            <a:off x="8596661" y="86781"/>
            <a:ext cx="3530760" cy="1705628"/>
          </a:xfrm>
          <a:prstGeom prst="rect">
            <a:avLst/>
          </a:prstGeom>
        </p:spPr>
      </p:pic>
      <p:graphicFrame>
        <p:nvGraphicFramePr>
          <p:cNvPr id="9" name="Grafico 8">
            <a:extLst>
              <a:ext uri="{FF2B5EF4-FFF2-40B4-BE49-F238E27FC236}">
                <a16:creationId xmlns:a16="http://schemas.microsoft.com/office/drawing/2014/main" id="{968EDE35-90D6-4DE4-9039-CCEF3CA858B0}"/>
              </a:ext>
            </a:extLst>
          </p:cNvPr>
          <p:cNvGraphicFramePr/>
          <p:nvPr>
            <p:extLst>
              <p:ext uri="{D42A27DB-BD31-4B8C-83A1-F6EECF244321}">
                <p14:modId xmlns:p14="http://schemas.microsoft.com/office/powerpoint/2010/main" val="2421250842"/>
              </p:ext>
            </p:extLst>
          </p:nvPr>
        </p:nvGraphicFramePr>
        <p:xfrm>
          <a:off x="3925387" y="2272452"/>
          <a:ext cx="3617844" cy="233413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Grafico 9">
            <a:extLst>
              <a:ext uri="{FF2B5EF4-FFF2-40B4-BE49-F238E27FC236}">
                <a16:creationId xmlns:a16="http://schemas.microsoft.com/office/drawing/2014/main" id="{7BE5C04F-0248-49FC-A498-D58A8802AE8D}"/>
              </a:ext>
            </a:extLst>
          </p:cNvPr>
          <p:cNvGraphicFramePr/>
          <p:nvPr>
            <p:extLst>
              <p:ext uri="{D42A27DB-BD31-4B8C-83A1-F6EECF244321}">
                <p14:modId xmlns:p14="http://schemas.microsoft.com/office/powerpoint/2010/main" val="130973747"/>
              </p:ext>
            </p:extLst>
          </p:nvPr>
        </p:nvGraphicFramePr>
        <p:xfrm>
          <a:off x="7877164" y="2251735"/>
          <a:ext cx="3586456" cy="233568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1" name="Grafico 10">
            <a:extLst>
              <a:ext uri="{FF2B5EF4-FFF2-40B4-BE49-F238E27FC236}">
                <a16:creationId xmlns:a16="http://schemas.microsoft.com/office/drawing/2014/main" id="{9D4826AB-EE59-456C-A2A2-00275AD959AD}"/>
              </a:ext>
            </a:extLst>
          </p:cNvPr>
          <p:cNvGraphicFramePr/>
          <p:nvPr>
            <p:extLst>
              <p:ext uri="{D42A27DB-BD31-4B8C-83A1-F6EECF244321}">
                <p14:modId xmlns:p14="http://schemas.microsoft.com/office/powerpoint/2010/main" val="501477182"/>
              </p:ext>
            </p:extLst>
          </p:nvPr>
        </p:nvGraphicFramePr>
        <p:xfrm>
          <a:off x="64579" y="2606285"/>
          <a:ext cx="3759464" cy="1981130"/>
        </p:xfrm>
        <a:graphic>
          <a:graphicData uri="http://schemas.openxmlformats.org/drawingml/2006/chart">
            <c:chart xmlns:c="http://schemas.openxmlformats.org/drawingml/2006/chart" xmlns:r="http://schemas.openxmlformats.org/officeDocument/2006/relationships" r:id="rId7"/>
          </a:graphicData>
        </a:graphic>
      </p:graphicFrame>
      <p:sp>
        <p:nvSpPr>
          <p:cNvPr id="12" name="CasellaDiTesto 11">
            <a:extLst>
              <a:ext uri="{FF2B5EF4-FFF2-40B4-BE49-F238E27FC236}">
                <a16:creationId xmlns:a16="http://schemas.microsoft.com/office/drawing/2014/main" id="{BFD08582-5BA9-4E43-83D0-694AEC99C2E6}"/>
              </a:ext>
            </a:extLst>
          </p:cNvPr>
          <p:cNvSpPr txBox="1"/>
          <p:nvPr/>
        </p:nvSpPr>
        <p:spPr>
          <a:xfrm>
            <a:off x="2512508" y="4078937"/>
            <a:ext cx="1512453" cy="461665"/>
          </a:xfrm>
          <a:prstGeom prst="rect">
            <a:avLst/>
          </a:prstGeom>
          <a:noFill/>
        </p:spPr>
        <p:txBody>
          <a:bodyPr wrap="square" rtlCol="0">
            <a:spAutoFit/>
          </a:bodyPr>
          <a:lstStyle/>
          <a:p>
            <a:r>
              <a:rPr lang="it-IT" sz="1200" b="1" i="1" u="sng" dirty="0"/>
              <a:t>12 </a:t>
            </a:r>
            <a:r>
              <a:rPr lang="it-IT" sz="1200" b="1" i="1" u="sng" dirty="0">
                <a:sym typeface="Wingdings" panose="05000000000000000000" pitchFamily="2" charset="2"/>
              </a:rPr>
              <a:t> 1 impresa </a:t>
            </a:r>
          </a:p>
          <a:p>
            <a:r>
              <a:rPr lang="it-IT" sz="1200" b="1" i="1" u="sng" dirty="0">
                <a:sym typeface="Wingdings" panose="05000000000000000000" pitchFamily="2" charset="2"/>
              </a:rPr>
              <a:t>4  2 imprese </a:t>
            </a:r>
            <a:endParaRPr lang="it-IT" sz="1200" b="1" i="1" u="sng" dirty="0"/>
          </a:p>
        </p:txBody>
      </p:sp>
      <p:sp>
        <p:nvSpPr>
          <p:cNvPr id="13" name="CasellaDiTesto 12">
            <a:extLst>
              <a:ext uri="{FF2B5EF4-FFF2-40B4-BE49-F238E27FC236}">
                <a16:creationId xmlns:a16="http://schemas.microsoft.com/office/drawing/2014/main" id="{1656CA59-433F-474E-AC8D-CC702218DA2C}"/>
              </a:ext>
            </a:extLst>
          </p:cNvPr>
          <p:cNvSpPr txBox="1"/>
          <p:nvPr/>
        </p:nvSpPr>
        <p:spPr>
          <a:xfrm>
            <a:off x="9271016" y="4145131"/>
            <a:ext cx="2961390" cy="646331"/>
          </a:xfrm>
          <a:prstGeom prst="rect">
            <a:avLst/>
          </a:prstGeom>
          <a:noFill/>
        </p:spPr>
        <p:txBody>
          <a:bodyPr wrap="square" rtlCol="0">
            <a:spAutoFit/>
          </a:bodyPr>
          <a:lstStyle/>
          <a:p>
            <a:pPr algn="r"/>
            <a:r>
              <a:rPr lang="it-IT" sz="1200" b="1" i="1" dirty="0">
                <a:solidFill>
                  <a:schemeClr val="bg1"/>
                </a:solidFill>
              </a:rPr>
              <a:t>Netta prevalenza di:</a:t>
            </a:r>
          </a:p>
          <a:p>
            <a:pPr algn="r"/>
            <a:r>
              <a:rPr lang="it-IT" sz="1200" b="1" i="1" dirty="0">
                <a:solidFill>
                  <a:schemeClr val="bg1"/>
                </a:solidFill>
              </a:rPr>
              <a:t>-Economia e management</a:t>
            </a:r>
          </a:p>
          <a:p>
            <a:pPr algn="r"/>
            <a:r>
              <a:rPr lang="it-IT" sz="1200" b="1" i="1" dirty="0">
                <a:solidFill>
                  <a:schemeClr val="bg1"/>
                </a:solidFill>
              </a:rPr>
              <a:t>-Ingegneria</a:t>
            </a:r>
          </a:p>
        </p:txBody>
      </p:sp>
      <p:graphicFrame>
        <p:nvGraphicFramePr>
          <p:cNvPr id="14" name="Grafico 13">
            <a:extLst>
              <a:ext uri="{FF2B5EF4-FFF2-40B4-BE49-F238E27FC236}">
                <a16:creationId xmlns:a16="http://schemas.microsoft.com/office/drawing/2014/main" id="{3A0C361A-E047-46D4-8897-9B61770EA831}"/>
              </a:ext>
            </a:extLst>
          </p:cNvPr>
          <p:cNvGraphicFramePr/>
          <p:nvPr>
            <p:extLst>
              <p:ext uri="{D42A27DB-BD31-4B8C-83A1-F6EECF244321}">
                <p14:modId xmlns:p14="http://schemas.microsoft.com/office/powerpoint/2010/main" val="3761880743"/>
              </p:ext>
            </p:extLst>
          </p:nvPr>
        </p:nvGraphicFramePr>
        <p:xfrm>
          <a:off x="0" y="4771654"/>
          <a:ext cx="3617844" cy="2012515"/>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5" name="Grafico 14">
            <a:extLst>
              <a:ext uri="{FF2B5EF4-FFF2-40B4-BE49-F238E27FC236}">
                <a16:creationId xmlns:a16="http://schemas.microsoft.com/office/drawing/2014/main" id="{9CB21CDA-89D6-4EE9-A7C0-FED272C68F72}"/>
              </a:ext>
            </a:extLst>
          </p:cNvPr>
          <p:cNvGraphicFramePr/>
          <p:nvPr>
            <p:extLst>
              <p:ext uri="{D42A27DB-BD31-4B8C-83A1-F6EECF244321}">
                <p14:modId xmlns:p14="http://schemas.microsoft.com/office/powerpoint/2010/main" val="3955347825"/>
              </p:ext>
            </p:extLst>
          </p:nvPr>
        </p:nvGraphicFramePr>
        <p:xfrm>
          <a:off x="3824043" y="4771654"/>
          <a:ext cx="3617844" cy="2012515"/>
        </p:xfrm>
        <a:graphic>
          <a:graphicData uri="http://schemas.openxmlformats.org/drawingml/2006/chart">
            <c:chart xmlns:c="http://schemas.openxmlformats.org/drawingml/2006/chart" xmlns:r="http://schemas.openxmlformats.org/officeDocument/2006/relationships" r:id="rId9"/>
          </a:graphicData>
        </a:graphic>
      </p:graphicFrame>
      <p:sp>
        <p:nvSpPr>
          <p:cNvPr id="16" name="Freccia in su 15">
            <a:extLst>
              <a:ext uri="{FF2B5EF4-FFF2-40B4-BE49-F238E27FC236}">
                <a16:creationId xmlns:a16="http://schemas.microsoft.com/office/drawing/2014/main" id="{05D82572-8D0F-4060-8F19-7DCDC86444F2}"/>
              </a:ext>
            </a:extLst>
          </p:cNvPr>
          <p:cNvSpPr/>
          <p:nvPr/>
        </p:nvSpPr>
        <p:spPr>
          <a:xfrm>
            <a:off x="8364747" y="1369839"/>
            <a:ext cx="231914" cy="160041"/>
          </a:xfrm>
          <a:prstGeom prst="upArrow">
            <a:avLst/>
          </a:prstGeom>
          <a:solidFill>
            <a:srgbClr val="92D050"/>
          </a:solidFill>
          <a:ln>
            <a:solidFill>
              <a:schemeClr val="accent6"/>
            </a:solid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it-IT"/>
          </a:p>
        </p:txBody>
      </p:sp>
      <p:sp>
        <p:nvSpPr>
          <p:cNvPr id="3" name="CasellaDiTesto 2">
            <a:extLst>
              <a:ext uri="{FF2B5EF4-FFF2-40B4-BE49-F238E27FC236}">
                <a16:creationId xmlns:a16="http://schemas.microsoft.com/office/drawing/2014/main" id="{6A7CEC2A-F1CB-423F-A951-69E4816340B8}"/>
              </a:ext>
            </a:extLst>
          </p:cNvPr>
          <p:cNvSpPr txBox="1"/>
          <p:nvPr/>
        </p:nvSpPr>
        <p:spPr>
          <a:xfrm>
            <a:off x="4777277" y="1645723"/>
            <a:ext cx="1711376" cy="461665"/>
          </a:xfrm>
          <a:prstGeom prst="rect">
            <a:avLst/>
          </a:prstGeom>
          <a:noFill/>
        </p:spPr>
        <p:txBody>
          <a:bodyPr wrap="square" rtlCol="0">
            <a:spAutoFit/>
          </a:bodyPr>
          <a:lstStyle/>
          <a:p>
            <a:r>
              <a:rPr lang="it-IT" sz="1200" b="1" i="1" u="sng" dirty="0">
                <a:solidFill>
                  <a:schemeClr val="bg1"/>
                </a:solidFill>
              </a:rPr>
              <a:t>Obiettivo è il cliente finale, non il mezzo</a:t>
            </a:r>
          </a:p>
        </p:txBody>
      </p:sp>
      <p:graphicFrame>
        <p:nvGraphicFramePr>
          <p:cNvPr id="17" name="Grafico 16">
            <a:extLst>
              <a:ext uri="{FF2B5EF4-FFF2-40B4-BE49-F238E27FC236}">
                <a16:creationId xmlns:a16="http://schemas.microsoft.com/office/drawing/2014/main" id="{AC6DA94B-386C-448B-A43E-A1CE932A2E43}"/>
              </a:ext>
            </a:extLst>
          </p:cNvPr>
          <p:cNvGraphicFramePr/>
          <p:nvPr>
            <p:extLst>
              <p:ext uri="{D42A27DB-BD31-4B8C-83A1-F6EECF244321}">
                <p14:modId xmlns:p14="http://schemas.microsoft.com/office/powerpoint/2010/main" val="4104908693"/>
              </p:ext>
            </p:extLst>
          </p:nvPr>
        </p:nvGraphicFramePr>
        <p:xfrm>
          <a:off x="7877164" y="4771654"/>
          <a:ext cx="3617844" cy="2012515"/>
        </p:xfrm>
        <a:graphic>
          <a:graphicData uri="http://schemas.openxmlformats.org/drawingml/2006/chart">
            <c:chart xmlns:c="http://schemas.openxmlformats.org/drawingml/2006/chart" xmlns:r="http://schemas.openxmlformats.org/officeDocument/2006/relationships" r:id="rId10"/>
          </a:graphicData>
        </a:graphic>
      </p:graphicFrame>
    </p:spTree>
    <p:extLst>
      <p:ext uri="{BB962C8B-B14F-4D97-AF65-F5344CB8AC3E}">
        <p14:creationId xmlns:p14="http://schemas.microsoft.com/office/powerpoint/2010/main" val="22045492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fico 1">
            <a:extLst>
              <a:ext uri="{FF2B5EF4-FFF2-40B4-BE49-F238E27FC236}">
                <a16:creationId xmlns:a16="http://schemas.microsoft.com/office/drawing/2014/main" id="{A88E90DC-B4D4-4D97-BFAF-6F649241D4CB}"/>
              </a:ext>
            </a:extLst>
          </p:cNvPr>
          <p:cNvGraphicFramePr/>
          <p:nvPr>
            <p:extLst>
              <p:ext uri="{D42A27DB-BD31-4B8C-83A1-F6EECF244321}">
                <p14:modId xmlns:p14="http://schemas.microsoft.com/office/powerpoint/2010/main" val="1121194881"/>
              </p:ext>
            </p:extLst>
          </p:nvPr>
        </p:nvGraphicFramePr>
        <p:xfrm>
          <a:off x="963255" y="195882"/>
          <a:ext cx="3424796" cy="187936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afico 2">
            <a:extLst>
              <a:ext uri="{FF2B5EF4-FFF2-40B4-BE49-F238E27FC236}">
                <a16:creationId xmlns:a16="http://schemas.microsoft.com/office/drawing/2014/main" id="{DC1F80D8-9939-4A4B-861D-48E41DB987B4}"/>
              </a:ext>
            </a:extLst>
          </p:cNvPr>
          <p:cNvGraphicFramePr/>
          <p:nvPr>
            <p:extLst>
              <p:ext uri="{D42A27DB-BD31-4B8C-83A1-F6EECF244321}">
                <p14:modId xmlns:p14="http://schemas.microsoft.com/office/powerpoint/2010/main" val="3288674398"/>
              </p:ext>
            </p:extLst>
          </p:nvPr>
        </p:nvGraphicFramePr>
        <p:xfrm>
          <a:off x="4679682" y="195882"/>
          <a:ext cx="3372907" cy="186200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Grafico 3">
            <a:extLst>
              <a:ext uri="{FF2B5EF4-FFF2-40B4-BE49-F238E27FC236}">
                <a16:creationId xmlns:a16="http://schemas.microsoft.com/office/drawing/2014/main" id="{841CED69-C110-4E28-8C16-535A6A2C8851}"/>
              </a:ext>
            </a:extLst>
          </p:cNvPr>
          <p:cNvGraphicFramePr/>
          <p:nvPr>
            <p:extLst>
              <p:ext uri="{D42A27DB-BD31-4B8C-83A1-F6EECF244321}">
                <p14:modId xmlns:p14="http://schemas.microsoft.com/office/powerpoint/2010/main" val="576297861"/>
              </p:ext>
            </p:extLst>
          </p:nvPr>
        </p:nvGraphicFramePr>
        <p:xfrm>
          <a:off x="8344220" y="178516"/>
          <a:ext cx="3238179" cy="186232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Grafico 9">
            <a:extLst>
              <a:ext uri="{FF2B5EF4-FFF2-40B4-BE49-F238E27FC236}">
                <a16:creationId xmlns:a16="http://schemas.microsoft.com/office/drawing/2014/main" id="{93E79332-FDF9-4292-8AA6-15588A028BDF}"/>
              </a:ext>
            </a:extLst>
          </p:cNvPr>
          <p:cNvGraphicFramePr/>
          <p:nvPr>
            <p:extLst>
              <p:ext uri="{D42A27DB-BD31-4B8C-83A1-F6EECF244321}">
                <p14:modId xmlns:p14="http://schemas.microsoft.com/office/powerpoint/2010/main" val="2540930024"/>
              </p:ext>
            </p:extLst>
          </p:nvPr>
        </p:nvGraphicFramePr>
        <p:xfrm>
          <a:off x="-31154" y="4817165"/>
          <a:ext cx="8375374" cy="1655830"/>
        </p:xfrm>
        <a:graphic>
          <a:graphicData uri="http://schemas.openxmlformats.org/drawingml/2006/chart">
            <c:chart xmlns:c="http://schemas.openxmlformats.org/drawingml/2006/chart" xmlns:r="http://schemas.openxmlformats.org/officeDocument/2006/relationships" r:id="rId5"/>
          </a:graphicData>
        </a:graphic>
      </p:graphicFrame>
      <p:pic>
        <p:nvPicPr>
          <p:cNvPr id="8" name="Immagine 7">
            <a:extLst>
              <a:ext uri="{FF2B5EF4-FFF2-40B4-BE49-F238E27FC236}">
                <a16:creationId xmlns:a16="http://schemas.microsoft.com/office/drawing/2014/main" id="{976295E0-F510-4187-ACD2-0101DE9DAB2A}"/>
              </a:ext>
            </a:extLst>
          </p:cNvPr>
          <p:cNvPicPr>
            <a:picLocks noChangeAspect="1"/>
          </p:cNvPicPr>
          <p:nvPr/>
        </p:nvPicPr>
        <p:blipFill>
          <a:blip r:embed="rId6"/>
          <a:stretch>
            <a:fillRect/>
          </a:stretch>
        </p:blipFill>
        <p:spPr>
          <a:xfrm>
            <a:off x="8344220" y="4068417"/>
            <a:ext cx="3850985" cy="2789583"/>
          </a:xfrm>
          <a:prstGeom prst="rect">
            <a:avLst/>
          </a:prstGeom>
        </p:spPr>
      </p:pic>
      <p:sp>
        <p:nvSpPr>
          <p:cNvPr id="7" name="CasellaDiTesto 6">
            <a:extLst>
              <a:ext uri="{FF2B5EF4-FFF2-40B4-BE49-F238E27FC236}">
                <a16:creationId xmlns:a16="http://schemas.microsoft.com/office/drawing/2014/main" id="{89101FF6-77A2-4B87-B1DE-62E906A9264D}"/>
              </a:ext>
            </a:extLst>
          </p:cNvPr>
          <p:cNvSpPr txBox="1"/>
          <p:nvPr/>
        </p:nvSpPr>
        <p:spPr>
          <a:xfrm>
            <a:off x="9830787" y="2206605"/>
            <a:ext cx="2111249" cy="646331"/>
          </a:xfrm>
          <a:prstGeom prst="rect">
            <a:avLst/>
          </a:prstGeom>
          <a:noFill/>
        </p:spPr>
        <p:txBody>
          <a:bodyPr wrap="square" rtlCol="0">
            <a:spAutoFit/>
          </a:bodyPr>
          <a:lstStyle/>
          <a:p>
            <a:r>
              <a:rPr lang="it-IT" i="1" u="sng" dirty="0"/>
              <a:t>% minori rispetto alle altre classi</a:t>
            </a:r>
          </a:p>
        </p:txBody>
      </p:sp>
      <p:graphicFrame>
        <p:nvGraphicFramePr>
          <p:cNvPr id="9" name="Grafico 8">
            <a:extLst>
              <a:ext uri="{FF2B5EF4-FFF2-40B4-BE49-F238E27FC236}">
                <a16:creationId xmlns:a16="http://schemas.microsoft.com/office/drawing/2014/main" id="{7002844C-0A58-454D-9703-31BDF869B479}"/>
              </a:ext>
            </a:extLst>
          </p:cNvPr>
          <p:cNvGraphicFramePr/>
          <p:nvPr>
            <p:extLst>
              <p:ext uri="{D42A27DB-BD31-4B8C-83A1-F6EECF244321}">
                <p14:modId xmlns:p14="http://schemas.microsoft.com/office/powerpoint/2010/main" val="4177700659"/>
              </p:ext>
            </p:extLst>
          </p:nvPr>
        </p:nvGraphicFramePr>
        <p:xfrm>
          <a:off x="4627793" y="2497839"/>
          <a:ext cx="3424796" cy="1879369"/>
        </p:xfrm>
        <a:graphic>
          <a:graphicData uri="http://schemas.openxmlformats.org/drawingml/2006/chart">
            <c:chart xmlns:c="http://schemas.openxmlformats.org/drawingml/2006/chart" xmlns:r="http://schemas.openxmlformats.org/officeDocument/2006/relationships" r:id="rId7"/>
          </a:graphicData>
        </a:graphic>
      </p:graphicFrame>
      <p:cxnSp>
        <p:nvCxnSpPr>
          <p:cNvPr id="6" name="Connettore 2 5">
            <a:extLst>
              <a:ext uri="{FF2B5EF4-FFF2-40B4-BE49-F238E27FC236}">
                <a16:creationId xmlns:a16="http://schemas.microsoft.com/office/drawing/2014/main" id="{EC0373C0-A35B-4A72-851A-FA0DA0DE6134}"/>
              </a:ext>
            </a:extLst>
          </p:cNvPr>
          <p:cNvCxnSpPr/>
          <p:nvPr/>
        </p:nvCxnSpPr>
        <p:spPr>
          <a:xfrm>
            <a:off x="3909391" y="2305878"/>
            <a:ext cx="478660" cy="3843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nettore 2 10">
            <a:extLst>
              <a:ext uri="{FF2B5EF4-FFF2-40B4-BE49-F238E27FC236}">
                <a16:creationId xmlns:a16="http://schemas.microsoft.com/office/drawing/2014/main" id="{016D5A9E-B69B-4DC6-B05A-FFCD3D5013CC}"/>
              </a:ext>
            </a:extLst>
          </p:cNvPr>
          <p:cNvCxnSpPr>
            <a:cxnSpLocks/>
          </p:cNvCxnSpPr>
          <p:nvPr/>
        </p:nvCxnSpPr>
        <p:spPr>
          <a:xfrm>
            <a:off x="7109419" y="1931309"/>
            <a:ext cx="0" cy="4962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ttore 2 12">
            <a:extLst>
              <a:ext uri="{FF2B5EF4-FFF2-40B4-BE49-F238E27FC236}">
                <a16:creationId xmlns:a16="http://schemas.microsoft.com/office/drawing/2014/main" id="{A628BC2F-59F0-47CD-AC7E-FC46D07FBD8E}"/>
              </a:ext>
            </a:extLst>
          </p:cNvPr>
          <p:cNvCxnSpPr>
            <a:cxnSpLocks/>
          </p:cNvCxnSpPr>
          <p:nvPr/>
        </p:nvCxnSpPr>
        <p:spPr>
          <a:xfrm flipH="1">
            <a:off x="8358640" y="2266122"/>
            <a:ext cx="414676" cy="3843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77109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afico 2">
            <a:extLst>
              <a:ext uri="{FF2B5EF4-FFF2-40B4-BE49-F238E27FC236}">
                <a16:creationId xmlns:a16="http://schemas.microsoft.com/office/drawing/2014/main" id="{52849101-36D6-453D-B99A-5BDA92A6D27B}"/>
              </a:ext>
            </a:extLst>
          </p:cNvPr>
          <p:cNvGraphicFramePr/>
          <p:nvPr>
            <p:extLst>
              <p:ext uri="{D42A27DB-BD31-4B8C-83A1-F6EECF244321}">
                <p14:modId xmlns:p14="http://schemas.microsoft.com/office/powerpoint/2010/main" val="2857591517"/>
              </p:ext>
            </p:extLst>
          </p:nvPr>
        </p:nvGraphicFramePr>
        <p:xfrm>
          <a:off x="45523" y="84870"/>
          <a:ext cx="3759464" cy="23356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Grafico 3">
            <a:extLst>
              <a:ext uri="{FF2B5EF4-FFF2-40B4-BE49-F238E27FC236}">
                <a16:creationId xmlns:a16="http://schemas.microsoft.com/office/drawing/2014/main" id="{37A69BB6-2C3A-45F6-B2A4-83DDE5322BC0}"/>
              </a:ext>
            </a:extLst>
          </p:cNvPr>
          <p:cNvGraphicFramePr/>
          <p:nvPr>
            <p:extLst>
              <p:ext uri="{D42A27DB-BD31-4B8C-83A1-F6EECF244321}">
                <p14:modId xmlns:p14="http://schemas.microsoft.com/office/powerpoint/2010/main" val="2995028114"/>
              </p:ext>
            </p:extLst>
          </p:nvPr>
        </p:nvGraphicFramePr>
        <p:xfrm>
          <a:off x="3980810" y="2215319"/>
          <a:ext cx="3617844" cy="23341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Grafico 4">
            <a:extLst>
              <a:ext uri="{FF2B5EF4-FFF2-40B4-BE49-F238E27FC236}">
                <a16:creationId xmlns:a16="http://schemas.microsoft.com/office/drawing/2014/main" id="{D8BC81C3-6650-4A7C-8133-297F5CB19784}"/>
              </a:ext>
            </a:extLst>
          </p:cNvPr>
          <p:cNvGraphicFramePr/>
          <p:nvPr>
            <p:extLst>
              <p:ext uri="{D42A27DB-BD31-4B8C-83A1-F6EECF244321}">
                <p14:modId xmlns:p14="http://schemas.microsoft.com/office/powerpoint/2010/main" val="3988656276"/>
              </p:ext>
            </p:extLst>
          </p:nvPr>
        </p:nvGraphicFramePr>
        <p:xfrm>
          <a:off x="7774477" y="2215319"/>
          <a:ext cx="3586456" cy="233568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Grafico 5">
            <a:extLst>
              <a:ext uri="{FF2B5EF4-FFF2-40B4-BE49-F238E27FC236}">
                <a16:creationId xmlns:a16="http://schemas.microsoft.com/office/drawing/2014/main" id="{6882392B-6025-446D-B5F9-5C06A62EE041}"/>
              </a:ext>
            </a:extLst>
          </p:cNvPr>
          <p:cNvGraphicFramePr/>
          <p:nvPr>
            <p:extLst>
              <p:ext uri="{D42A27DB-BD31-4B8C-83A1-F6EECF244321}">
                <p14:modId xmlns:p14="http://schemas.microsoft.com/office/powerpoint/2010/main" val="3283050185"/>
              </p:ext>
            </p:extLst>
          </p:nvPr>
        </p:nvGraphicFramePr>
        <p:xfrm>
          <a:off x="45523" y="2568327"/>
          <a:ext cx="3759464" cy="198113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Grafico 6">
            <a:extLst>
              <a:ext uri="{FF2B5EF4-FFF2-40B4-BE49-F238E27FC236}">
                <a16:creationId xmlns:a16="http://schemas.microsoft.com/office/drawing/2014/main" id="{2CDFAEAB-8869-4167-8AC6-7306418A4C03}"/>
              </a:ext>
            </a:extLst>
          </p:cNvPr>
          <p:cNvGraphicFramePr/>
          <p:nvPr>
            <p:extLst>
              <p:ext uri="{D42A27DB-BD31-4B8C-83A1-F6EECF244321}">
                <p14:modId xmlns:p14="http://schemas.microsoft.com/office/powerpoint/2010/main" val="3835884188"/>
              </p:ext>
            </p:extLst>
          </p:nvPr>
        </p:nvGraphicFramePr>
        <p:xfrm>
          <a:off x="64579" y="4761696"/>
          <a:ext cx="3617844" cy="201251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8" name="Grafico 7">
            <a:extLst>
              <a:ext uri="{FF2B5EF4-FFF2-40B4-BE49-F238E27FC236}">
                <a16:creationId xmlns:a16="http://schemas.microsoft.com/office/drawing/2014/main" id="{403F61BA-F90E-4608-B2FF-3E8EDBF7B45B}"/>
              </a:ext>
            </a:extLst>
          </p:cNvPr>
          <p:cNvGraphicFramePr/>
          <p:nvPr>
            <p:extLst>
              <p:ext uri="{D42A27DB-BD31-4B8C-83A1-F6EECF244321}">
                <p14:modId xmlns:p14="http://schemas.microsoft.com/office/powerpoint/2010/main" val="4197523038"/>
              </p:ext>
            </p:extLst>
          </p:nvPr>
        </p:nvGraphicFramePr>
        <p:xfrm>
          <a:off x="3804987" y="4760615"/>
          <a:ext cx="3617844" cy="2012515"/>
        </p:xfrm>
        <a:graphic>
          <a:graphicData uri="http://schemas.openxmlformats.org/drawingml/2006/chart">
            <c:chart xmlns:c="http://schemas.openxmlformats.org/drawingml/2006/chart" xmlns:r="http://schemas.openxmlformats.org/officeDocument/2006/relationships" r:id="rId7"/>
          </a:graphicData>
        </a:graphic>
      </p:graphicFrame>
      <p:sp>
        <p:nvSpPr>
          <p:cNvPr id="9" name="CasellaDiTesto 8">
            <a:extLst>
              <a:ext uri="{FF2B5EF4-FFF2-40B4-BE49-F238E27FC236}">
                <a16:creationId xmlns:a16="http://schemas.microsoft.com/office/drawing/2014/main" id="{374D43F9-FBC0-4427-8D0B-0B83687BF2CD}"/>
              </a:ext>
            </a:extLst>
          </p:cNvPr>
          <p:cNvSpPr txBox="1"/>
          <p:nvPr/>
        </p:nvSpPr>
        <p:spPr>
          <a:xfrm>
            <a:off x="2975979" y="232647"/>
            <a:ext cx="6791741" cy="523220"/>
          </a:xfrm>
          <a:prstGeom prst="rect">
            <a:avLst/>
          </a:prstGeom>
          <a:noFill/>
        </p:spPr>
        <p:txBody>
          <a:bodyPr wrap="square" rtlCol="0">
            <a:spAutoFit/>
          </a:bodyPr>
          <a:lstStyle/>
          <a:p>
            <a:pPr algn="ctr"/>
            <a:r>
              <a:rPr lang="it-IT" sz="2800" b="1" i="1" u="sng" dirty="0"/>
              <a:t>PROFILO COMUNITARIO</a:t>
            </a:r>
          </a:p>
        </p:txBody>
      </p:sp>
      <p:pic>
        <p:nvPicPr>
          <p:cNvPr id="12" name="Immagine 11">
            <a:extLst>
              <a:ext uri="{FF2B5EF4-FFF2-40B4-BE49-F238E27FC236}">
                <a16:creationId xmlns:a16="http://schemas.microsoft.com/office/drawing/2014/main" id="{3F4B9744-4027-4C98-99FE-E7B33E96DC9D}"/>
              </a:ext>
            </a:extLst>
          </p:cNvPr>
          <p:cNvPicPr>
            <a:picLocks noChangeAspect="1"/>
          </p:cNvPicPr>
          <p:nvPr/>
        </p:nvPicPr>
        <p:blipFill>
          <a:blip r:embed="rId8"/>
          <a:stretch>
            <a:fillRect/>
          </a:stretch>
        </p:blipFill>
        <p:spPr>
          <a:xfrm>
            <a:off x="9011480" y="84870"/>
            <a:ext cx="2900362" cy="1869122"/>
          </a:xfrm>
          <a:prstGeom prst="rect">
            <a:avLst/>
          </a:prstGeom>
        </p:spPr>
      </p:pic>
      <p:graphicFrame>
        <p:nvGraphicFramePr>
          <p:cNvPr id="10" name="Grafico 9">
            <a:extLst>
              <a:ext uri="{FF2B5EF4-FFF2-40B4-BE49-F238E27FC236}">
                <a16:creationId xmlns:a16="http://schemas.microsoft.com/office/drawing/2014/main" id="{00B9A416-CCE2-48E4-B1C7-F038A5DF75A9}"/>
              </a:ext>
            </a:extLst>
          </p:cNvPr>
          <p:cNvGraphicFramePr/>
          <p:nvPr>
            <p:extLst>
              <p:ext uri="{D42A27DB-BD31-4B8C-83A1-F6EECF244321}">
                <p14:modId xmlns:p14="http://schemas.microsoft.com/office/powerpoint/2010/main" val="2418054612"/>
              </p:ext>
            </p:extLst>
          </p:nvPr>
        </p:nvGraphicFramePr>
        <p:xfrm>
          <a:off x="7877164" y="4771654"/>
          <a:ext cx="3617844" cy="2012515"/>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29222371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fico 1">
            <a:extLst>
              <a:ext uri="{FF2B5EF4-FFF2-40B4-BE49-F238E27FC236}">
                <a16:creationId xmlns:a16="http://schemas.microsoft.com/office/drawing/2014/main" id="{4F261176-7352-443F-9154-2527F19498D8}"/>
              </a:ext>
            </a:extLst>
          </p:cNvPr>
          <p:cNvGraphicFramePr/>
          <p:nvPr>
            <p:extLst>
              <p:ext uri="{D42A27DB-BD31-4B8C-83A1-F6EECF244321}">
                <p14:modId xmlns:p14="http://schemas.microsoft.com/office/powerpoint/2010/main" val="3923150401"/>
              </p:ext>
            </p:extLst>
          </p:nvPr>
        </p:nvGraphicFramePr>
        <p:xfrm>
          <a:off x="963255" y="195882"/>
          <a:ext cx="3424796" cy="187936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afico 2">
            <a:extLst>
              <a:ext uri="{FF2B5EF4-FFF2-40B4-BE49-F238E27FC236}">
                <a16:creationId xmlns:a16="http://schemas.microsoft.com/office/drawing/2014/main" id="{E72ABE85-783F-4DF0-B747-02A3980F8940}"/>
              </a:ext>
            </a:extLst>
          </p:cNvPr>
          <p:cNvGraphicFramePr/>
          <p:nvPr>
            <p:extLst>
              <p:ext uri="{D42A27DB-BD31-4B8C-83A1-F6EECF244321}">
                <p14:modId xmlns:p14="http://schemas.microsoft.com/office/powerpoint/2010/main" val="1936035940"/>
              </p:ext>
            </p:extLst>
          </p:nvPr>
        </p:nvGraphicFramePr>
        <p:xfrm>
          <a:off x="4679682" y="195882"/>
          <a:ext cx="3372907" cy="186200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Grafico 3">
            <a:extLst>
              <a:ext uri="{FF2B5EF4-FFF2-40B4-BE49-F238E27FC236}">
                <a16:creationId xmlns:a16="http://schemas.microsoft.com/office/drawing/2014/main" id="{1B850EDE-2539-42C2-97E3-8F932C5EC0A7}"/>
              </a:ext>
            </a:extLst>
          </p:cNvPr>
          <p:cNvGraphicFramePr/>
          <p:nvPr>
            <p:extLst>
              <p:ext uri="{D42A27DB-BD31-4B8C-83A1-F6EECF244321}">
                <p14:modId xmlns:p14="http://schemas.microsoft.com/office/powerpoint/2010/main" val="1936127448"/>
              </p:ext>
            </p:extLst>
          </p:nvPr>
        </p:nvGraphicFramePr>
        <p:xfrm>
          <a:off x="8344220" y="178516"/>
          <a:ext cx="3238179" cy="186232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Grafico 4">
            <a:extLst>
              <a:ext uri="{FF2B5EF4-FFF2-40B4-BE49-F238E27FC236}">
                <a16:creationId xmlns:a16="http://schemas.microsoft.com/office/drawing/2014/main" id="{6CFFE49E-3699-4EBF-AB06-74333A6CEDF9}"/>
              </a:ext>
            </a:extLst>
          </p:cNvPr>
          <p:cNvGraphicFramePr/>
          <p:nvPr>
            <p:extLst>
              <p:ext uri="{D42A27DB-BD31-4B8C-83A1-F6EECF244321}">
                <p14:modId xmlns:p14="http://schemas.microsoft.com/office/powerpoint/2010/main" val="661914242"/>
              </p:ext>
            </p:extLst>
          </p:nvPr>
        </p:nvGraphicFramePr>
        <p:xfrm>
          <a:off x="117442" y="4817165"/>
          <a:ext cx="8375374" cy="1655830"/>
        </p:xfrm>
        <a:graphic>
          <a:graphicData uri="http://schemas.openxmlformats.org/drawingml/2006/chart">
            <c:chart xmlns:c="http://schemas.openxmlformats.org/drawingml/2006/chart" xmlns:r="http://schemas.openxmlformats.org/officeDocument/2006/relationships" r:id="rId5"/>
          </a:graphicData>
        </a:graphic>
      </p:graphicFrame>
      <p:pic>
        <p:nvPicPr>
          <p:cNvPr id="11" name="Immagine 10">
            <a:extLst>
              <a:ext uri="{FF2B5EF4-FFF2-40B4-BE49-F238E27FC236}">
                <a16:creationId xmlns:a16="http://schemas.microsoft.com/office/drawing/2014/main" id="{BCA98DA2-D20D-4624-8CEE-F946687FA3B6}"/>
              </a:ext>
            </a:extLst>
          </p:cNvPr>
          <p:cNvPicPr>
            <a:picLocks noChangeAspect="1"/>
          </p:cNvPicPr>
          <p:nvPr/>
        </p:nvPicPr>
        <p:blipFill>
          <a:blip r:embed="rId6"/>
          <a:stretch>
            <a:fillRect/>
          </a:stretch>
        </p:blipFill>
        <p:spPr>
          <a:xfrm>
            <a:off x="8605345" y="3965426"/>
            <a:ext cx="3469213" cy="2863678"/>
          </a:xfrm>
          <a:prstGeom prst="rect">
            <a:avLst/>
          </a:prstGeom>
        </p:spPr>
      </p:pic>
      <p:sp>
        <p:nvSpPr>
          <p:cNvPr id="6" name="CasellaDiTesto 5">
            <a:extLst>
              <a:ext uri="{FF2B5EF4-FFF2-40B4-BE49-F238E27FC236}">
                <a16:creationId xmlns:a16="http://schemas.microsoft.com/office/drawing/2014/main" id="{9E2721F8-8C34-40E0-998D-003B2A172324}"/>
              </a:ext>
            </a:extLst>
          </p:cNvPr>
          <p:cNvSpPr txBox="1"/>
          <p:nvPr/>
        </p:nvSpPr>
        <p:spPr>
          <a:xfrm>
            <a:off x="9963309" y="2456475"/>
            <a:ext cx="2111249" cy="646331"/>
          </a:xfrm>
          <a:prstGeom prst="rect">
            <a:avLst/>
          </a:prstGeom>
          <a:noFill/>
        </p:spPr>
        <p:txBody>
          <a:bodyPr wrap="square" rtlCol="0">
            <a:spAutoFit/>
          </a:bodyPr>
          <a:lstStyle/>
          <a:p>
            <a:r>
              <a:rPr lang="it-IT" i="1" u="sng" dirty="0"/>
              <a:t>% tutte maggiori dei Darwiniani</a:t>
            </a:r>
          </a:p>
        </p:txBody>
      </p:sp>
      <p:graphicFrame>
        <p:nvGraphicFramePr>
          <p:cNvPr id="8" name="Grafico 7">
            <a:extLst>
              <a:ext uri="{FF2B5EF4-FFF2-40B4-BE49-F238E27FC236}">
                <a16:creationId xmlns:a16="http://schemas.microsoft.com/office/drawing/2014/main" id="{6C7534AE-3638-47CA-9DFD-9F903BB2A6A0}"/>
              </a:ext>
            </a:extLst>
          </p:cNvPr>
          <p:cNvGraphicFramePr/>
          <p:nvPr>
            <p:extLst>
              <p:ext uri="{D42A27DB-BD31-4B8C-83A1-F6EECF244321}">
                <p14:modId xmlns:p14="http://schemas.microsoft.com/office/powerpoint/2010/main" val="3903515536"/>
              </p:ext>
            </p:extLst>
          </p:nvPr>
        </p:nvGraphicFramePr>
        <p:xfrm>
          <a:off x="4627793" y="2497839"/>
          <a:ext cx="3424796" cy="1879369"/>
        </p:xfrm>
        <a:graphic>
          <a:graphicData uri="http://schemas.openxmlformats.org/drawingml/2006/chart">
            <c:chart xmlns:c="http://schemas.openxmlformats.org/drawingml/2006/chart" xmlns:r="http://schemas.openxmlformats.org/officeDocument/2006/relationships" r:id="rId7"/>
          </a:graphicData>
        </a:graphic>
      </p:graphicFrame>
      <p:cxnSp>
        <p:nvCxnSpPr>
          <p:cNvPr id="10" name="Connettore 2 9">
            <a:extLst>
              <a:ext uri="{FF2B5EF4-FFF2-40B4-BE49-F238E27FC236}">
                <a16:creationId xmlns:a16="http://schemas.microsoft.com/office/drawing/2014/main" id="{0F3C4A19-A10E-4FBA-99D1-C2739CCA0E40}"/>
              </a:ext>
            </a:extLst>
          </p:cNvPr>
          <p:cNvCxnSpPr/>
          <p:nvPr/>
        </p:nvCxnSpPr>
        <p:spPr>
          <a:xfrm>
            <a:off x="3909391" y="2305878"/>
            <a:ext cx="478660" cy="3843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nettore 2 11">
            <a:extLst>
              <a:ext uri="{FF2B5EF4-FFF2-40B4-BE49-F238E27FC236}">
                <a16:creationId xmlns:a16="http://schemas.microsoft.com/office/drawing/2014/main" id="{D8263718-F380-4E45-94BE-B6CC19E89D14}"/>
              </a:ext>
            </a:extLst>
          </p:cNvPr>
          <p:cNvCxnSpPr>
            <a:cxnSpLocks/>
          </p:cNvCxnSpPr>
          <p:nvPr/>
        </p:nvCxnSpPr>
        <p:spPr>
          <a:xfrm>
            <a:off x="7109419" y="1931309"/>
            <a:ext cx="0" cy="4962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ttore 2 12">
            <a:extLst>
              <a:ext uri="{FF2B5EF4-FFF2-40B4-BE49-F238E27FC236}">
                <a16:creationId xmlns:a16="http://schemas.microsoft.com/office/drawing/2014/main" id="{021D225E-F49B-4455-8CAA-AE801E0C5F63}"/>
              </a:ext>
            </a:extLst>
          </p:cNvPr>
          <p:cNvCxnSpPr>
            <a:cxnSpLocks/>
          </p:cNvCxnSpPr>
          <p:nvPr/>
        </p:nvCxnSpPr>
        <p:spPr>
          <a:xfrm flipH="1">
            <a:off x="8358640" y="2266122"/>
            <a:ext cx="414676" cy="3843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89568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C44C705C-F4A7-4A9A-A1B0-E70B445CEFB9}"/>
              </a:ext>
            </a:extLst>
          </p:cNvPr>
          <p:cNvSpPr txBox="1"/>
          <p:nvPr/>
        </p:nvSpPr>
        <p:spPr>
          <a:xfrm>
            <a:off x="3542452" y="248339"/>
            <a:ext cx="6791741" cy="523220"/>
          </a:xfrm>
          <a:prstGeom prst="rect">
            <a:avLst/>
          </a:prstGeom>
          <a:noFill/>
        </p:spPr>
        <p:txBody>
          <a:bodyPr wrap="square" rtlCol="0">
            <a:spAutoFit/>
          </a:bodyPr>
          <a:lstStyle/>
          <a:p>
            <a:pPr algn="ctr"/>
            <a:r>
              <a:rPr lang="it-IT" sz="2800" b="1" i="1" u="sng" dirty="0"/>
              <a:t>PROFILO MISSIONARIO</a:t>
            </a:r>
          </a:p>
        </p:txBody>
      </p:sp>
      <p:graphicFrame>
        <p:nvGraphicFramePr>
          <p:cNvPr id="3" name="Grafico 2">
            <a:extLst>
              <a:ext uri="{FF2B5EF4-FFF2-40B4-BE49-F238E27FC236}">
                <a16:creationId xmlns:a16="http://schemas.microsoft.com/office/drawing/2014/main" id="{890A7F50-61A4-4E22-B2E9-8611D8F6785B}"/>
              </a:ext>
            </a:extLst>
          </p:cNvPr>
          <p:cNvGraphicFramePr/>
          <p:nvPr>
            <p:extLst>
              <p:ext uri="{D42A27DB-BD31-4B8C-83A1-F6EECF244321}">
                <p14:modId xmlns:p14="http://schemas.microsoft.com/office/powerpoint/2010/main" val="3025267392"/>
              </p:ext>
            </p:extLst>
          </p:nvPr>
        </p:nvGraphicFramePr>
        <p:xfrm>
          <a:off x="64579" y="40451"/>
          <a:ext cx="3759464" cy="23356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Grafico 3">
            <a:extLst>
              <a:ext uri="{FF2B5EF4-FFF2-40B4-BE49-F238E27FC236}">
                <a16:creationId xmlns:a16="http://schemas.microsoft.com/office/drawing/2014/main" id="{224856EB-C6C5-4110-A566-5B6ACC68D205}"/>
              </a:ext>
            </a:extLst>
          </p:cNvPr>
          <p:cNvGraphicFramePr/>
          <p:nvPr>
            <p:extLst>
              <p:ext uri="{D42A27DB-BD31-4B8C-83A1-F6EECF244321}">
                <p14:modId xmlns:p14="http://schemas.microsoft.com/office/powerpoint/2010/main" val="1953320942"/>
              </p:ext>
            </p:extLst>
          </p:nvPr>
        </p:nvGraphicFramePr>
        <p:xfrm>
          <a:off x="3956244" y="2147732"/>
          <a:ext cx="3617844" cy="23341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Grafico 4">
            <a:extLst>
              <a:ext uri="{FF2B5EF4-FFF2-40B4-BE49-F238E27FC236}">
                <a16:creationId xmlns:a16="http://schemas.microsoft.com/office/drawing/2014/main" id="{D50387D4-79FE-4EDE-A7DC-3D1536853157}"/>
              </a:ext>
            </a:extLst>
          </p:cNvPr>
          <p:cNvGraphicFramePr/>
          <p:nvPr>
            <p:extLst>
              <p:ext uri="{D42A27DB-BD31-4B8C-83A1-F6EECF244321}">
                <p14:modId xmlns:p14="http://schemas.microsoft.com/office/powerpoint/2010/main" val="98449694"/>
              </p:ext>
            </p:extLst>
          </p:nvPr>
        </p:nvGraphicFramePr>
        <p:xfrm>
          <a:off x="7865104" y="2088492"/>
          <a:ext cx="3586456" cy="233568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Grafico 5">
            <a:extLst>
              <a:ext uri="{FF2B5EF4-FFF2-40B4-BE49-F238E27FC236}">
                <a16:creationId xmlns:a16="http://schemas.microsoft.com/office/drawing/2014/main" id="{1D52B69A-032C-44C2-8809-33BD859BA2CA}"/>
              </a:ext>
            </a:extLst>
          </p:cNvPr>
          <p:cNvGraphicFramePr/>
          <p:nvPr>
            <p:extLst>
              <p:ext uri="{D42A27DB-BD31-4B8C-83A1-F6EECF244321}">
                <p14:modId xmlns:p14="http://schemas.microsoft.com/office/powerpoint/2010/main" val="33334690"/>
              </p:ext>
            </p:extLst>
          </p:nvPr>
        </p:nvGraphicFramePr>
        <p:xfrm>
          <a:off x="64579" y="2500740"/>
          <a:ext cx="3759464" cy="198113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Grafico 6">
            <a:extLst>
              <a:ext uri="{FF2B5EF4-FFF2-40B4-BE49-F238E27FC236}">
                <a16:creationId xmlns:a16="http://schemas.microsoft.com/office/drawing/2014/main" id="{EBBFE8EB-964A-46BC-B336-A5F462B53D99}"/>
              </a:ext>
            </a:extLst>
          </p:cNvPr>
          <p:cNvGraphicFramePr/>
          <p:nvPr>
            <p:extLst>
              <p:ext uri="{D42A27DB-BD31-4B8C-83A1-F6EECF244321}">
                <p14:modId xmlns:p14="http://schemas.microsoft.com/office/powerpoint/2010/main" val="2278409032"/>
              </p:ext>
            </p:extLst>
          </p:nvPr>
        </p:nvGraphicFramePr>
        <p:xfrm>
          <a:off x="64580" y="4640424"/>
          <a:ext cx="3617844" cy="201251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8" name="Grafico 7">
            <a:extLst>
              <a:ext uri="{FF2B5EF4-FFF2-40B4-BE49-F238E27FC236}">
                <a16:creationId xmlns:a16="http://schemas.microsoft.com/office/drawing/2014/main" id="{8243F4A6-CEC8-40A8-8014-59BF04FCA97F}"/>
              </a:ext>
            </a:extLst>
          </p:cNvPr>
          <p:cNvGraphicFramePr/>
          <p:nvPr>
            <p:extLst>
              <p:ext uri="{D42A27DB-BD31-4B8C-83A1-F6EECF244321}">
                <p14:modId xmlns:p14="http://schemas.microsoft.com/office/powerpoint/2010/main" val="4241091574"/>
              </p:ext>
            </p:extLst>
          </p:nvPr>
        </p:nvGraphicFramePr>
        <p:xfrm>
          <a:off x="3824043" y="4655839"/>
          <a:ext cx="3617844" cy="2012515"/>
        </p:xfrm>
        <a:graphic>
          <a:graphicData uri="http://schemas.openxmlformats.org/drawingml/2006/chart">
            <c:chart xmlns:c="http://schemas.openxmlformats.org/drawingml/2006/chart" xmlns:r="http://schemas.openxmlformats.org/officeDocument/2006/relationships" r:id="rId7"/>
          </a:graphicData>
        </a:graphic>
      </p:graphicFrame>
      <p:pic>
        <p:nvPicPr>
          <p:cNvPr id="11" name="Immagine 10">
            <a:extLst>
              <a:ext uri="{FF2B5EF4-FFF2-40B4-BE49-F238E27FC236}">
                <a16:creationId xmlns:a16="http://schemas.microsoft.com/office/drawing/2014/main" id="{7E989162-AD5E-44E6-9E0B-13865F227811}"/>
              </a:ext>
            </a:extLst>
          </p:cNvPr>
          <p:cNvPicPr>
            <a:picLocks noChangeAspect="1"/>
          </p:cNvPicPr>
          <p:nvPr/>
        </p:nvPicPr>
        <p:blipFill>
          <a:blip r:embed="rId8"/>
          <a:stretch>
            <a:fillRect/>
          </a:stretch>
        </p:blipFill>
        <p:spPr>
          <a:xfrm>
            <a:off x="9272049" y="40451"/>
            <a:ext cx="2855372" cy="1876425"/>
          </a:xfrm>
          <a:prstGeom prst="rect">
            <a:avLst/>
          </a:prstGeom>
        </p:spPr>
      </p:pic>
      <p:graphicFrame>
        <p:nvGraphicFramePr>
          <p:cNvPr id="12" name="Grafico 11">
            <a:extLst>
              <a:ext uri="{FF2B5EF4-FFF2-40B4-BE49-F238E27FC236}">
                <a16:creationId xmlns:a16="http://schemas.microsoft.com/office/drawing/2014/main" id="{9CA1DD66-5760-4E10-9580-2A0A78F2187F}"/>
              </a:ext>
            </a:extLst>
          </p:cNvPr>
          <p:cNvGraphicFramePr/>
          <p:nvPr>
            <p:extLst>
              <p:ext uri="{D42A27DB-BD31-4B8C-83A1-F6EECF244321}">
                <p14:modId xmlns:p14="http://schemas.microsoft.com/office/powerpoint/2010/main" val="4022466226"/>
              </p:ext>
            </p:extLst>
          </p:nvPr>
        </p:nvGraphicFramePr>
        <p:xfrm>
          <a:off x="7865104" y="4655839"/>
          <a:ext cx="3617844" cy="2012515"/>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30241641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fico 1">
            <a:extLst>
              <a:ext uri="{FF2B5EF4-FFF2-40B4-BE49-F238E27FC236}">
                <a16:creationId xmlns:a16="http://schemas.microsoft.com/office/drawing/2014/main" id="{91A4AA89-B9DA-4610-AA81-57EBA09B2F68}"/>
              </a:ext>
            </a:extLst>
          </p:cNvPr>
          <p:cNvGraphicFramePr/>
          <p:nvPr>
            <p:extLst>
              <p:ext uri="{D42A27DB-BD31-4B8C-83A1-F6EECF244321}">
                <p14:modId xmlns:p14="http://schemas.microsoft.com/office/powerpoint/2010/main" val="1674498166"/>
              </p:ext>
            </p:extLst>
          </p:nvPr>
        </p:nvGraphicFramePr>
        <p:xfrm>
          <a:off x="963255" y="195882"/>
          <a:ext cx="3424796" cy="187936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afico 2">
            <a:extLst>
              <a:ext uri="{FF2B5EF4-FFF2-40B4-BE49-F238E27FC236}">
                <a16:creationId xmlns:a16="http://schemas.microsoft.com/office/drawing/2014/main" id="{B3F5A5BA-B055-41DF-8BC5-2171228CE4F0}"/>
              </a:ext>
            </a:extLst>
          </p:cNvPr>
          <p:cNvGraphicFramePr/>
          <p:nvPr>
            <p:extLst>
              <p:ext uri="{D42A27DB-BD31-4B8C-83A1-F6EECF244321}">
                <p14:modId xmlns:p14="http://schemas.microsoft.com/office/powerpoint/2010/main" val="977102467"/>
              </p:ext>
            </p:extLst>
          </p:nvPr>
        </p:nvGraphicFramePr>
        <p:xfrm>
          <a:off x="4679682" y="195882"/>
          <a:ext cx="3372907" cy="186200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Grafico 3">
            <a:extLst>
              <a:ext uri="{FF2B5EF4-FFF2-40B4-BE49-F238E27FC236}">
                <a16:creationId xmlns:a16="http://schemas.microsoft.com/office/drawing/2014/main" id="{D1A1D908-12EE-478C-96A4-40DF71515683}"/>
              </a:ext>
            </a:extLst>
          </p:cNvPr>
          <p:cNvGraphicFramePr/>
          <p:nvPr>
            <p:extLst>
              <p:ext uri="{D42A27DB-BD31-4B8C-83A1-F6EECF244321}">
                <p14:modId xmlns:p14="http://schemas.microsoft.com/office/powerpoint/2010/main" val="491473995"/>
              </p:ext>
            </p:extLst>
          </p:nvPr>
        </p:nvGraphicFramePr>
        <p:xfrm>
          <a:off x="8344220" y="178516"/>
          <a:ext cx="3238179" cy="186232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Grafico 4">
            <a:extLst>
              <a:ext uri="{FF2B5EF4-FFF2-40B4-BE49-F238E27FC236}">
                <a16:creationId xmlns:a16="http://schemas.microsoft.com/office/drawing/2014/main" id="{BC5E7AC5-7CD3-44D6-A92E-4601CE57AC6C}"/>
              </a:ext>
            </a:extLst>
          </p:cNvPr>
          <p:cNvGraphicFramePr/>
          <p:nvPr>
            <p:extLst>
              <p:ext uri="{D42A27DB-BD31-4B8C-83A1-F6EECF244321}">
                <p14:modId xmlns:p14="http://schemas.microsoft.com/office/powerpoint/2010/main" val="1028310917"/>
              </p:ext>
            </p:extLst>
          </p:nvPr>
        </p:nvGraphicFramePr>
        <p:xfrm>
          <a:off x="340403" y="4817165"/>
          <a:ext cx="8375374" cy="1655830"/>
        </p:xfrm>
        <a:graphic>
          <a:graphicData uri="http://schemas.openxmlformats.org/drawingml/2006/chart">
            <c:chart xmlns:c="http://schemas.openxmlformats.org/drawingml/2006/chart" xmlns:r="http://schemas.openxmlformats.org/officeDocument/2006/relationships" r:id="rId5"/>
          </a:graphicData>
        </a:graphic>
      </p:graphicFrame>
      <p:pic>
        <p:nvPicPr>
          <p:cNvPr id="12" name="Immagine 11">
            <a:extLst>
              <a:ext uri="{FF2B5EF4-FFF2-40B4-BE49-F238E27FC236}">
                <a16:creationId xmlns:a16="http://schemas.microsoft.com/office/drawing/2014/main" id="{D567CFA7-6092-46FE-8CC3-15568F4DFE23}"/>
              </a:ext>
            </a:extLst>
          </p:cNvPr>
          <p:cNvPicPr>
            <a:picLocks noChangeAspect="1"/>
          </p:cNvPicPr>
          <p:nvPr/>
        </p:nvPicPr>
        <p:blipFill>
          <a:blip r:embed="rId6"/>
          <a:stretch>
            <a:fillRect/>
          </a:stretch>
        </p:blipFill>
        <p:spPr>
          <a:xfrm>
            <a:off x="8887923" y="3965426"/>
            <a:ext cx="3197399" cy="2885349"/>
          </a:xfrm>
          <a:prstGeom prst="rect">
            <a:avLst/>
          </a:prstGeom>
        </p:spPr>
      </p:pic>
      <p:sp>
        <p:nvSpPr>
          <p:cNvPr id="7" name="CasellaDiTesto 6">
            <a:extLst>
              <a:ext uri="{FF2B5EF4-FFF2-40B4-BE49-F238E27FC236}">
                <a16:creationId xmlns:a16="http://schemas.microsoft.com/office/drawing/2014/main" id="{75DA5E19-6930-4A54-9843-AC78A789231E}"/>
              </a:ext>
            </a:extLst>
          </p:cNvPr>
          <p:cNvSpPr txBox="1"/>
          <p:nvPr/>
        </p:nvSpPr>
        <p:spPr>
          <a:xfrm>
            <a:off x="9328461" y="2007758"/>
            <a:ext cx="2982810" cy="369332"/>
          </a:xfrm>
          <a:prstGeom prst="rect">
            <a:avLst/>
          </a:prstGeom>
          <a:noFill/>
        </p:spPr>
        <p:txBody>
          <a:bodyPr wrap="square" rtlCol="0">
            <a:spAutoFit/>
          </a:bodyPr>
          <a:lstStyle/>
          <a:p>
            <a:r>
              <a:rPr lang="it-IT" i="1" u="sng" dirty="0"/>
              <a:t>% maggiore di CO e DA</a:t>
            </a:r>
          </a:p>
        </p:txBody>
      </p:sp>
      <p:graphicFrame>
        <p:nvGraphicFramePr>
          <p:cNvPr id="8" name="Grafico 7">
            <a:extLst>
              <a:ext uri="{FF2B5EF4-FFF2-40B4-BE49-F238E27FC236}">
                <a16:creationId xmlns:a16="http://schemas.microsoft.com/office/drawing/2014/main" id="{4A24B867-0702-4B0A-929F-BB67B8045DEB}"/>
              </a:ext>
            </a:extLst>
          </p:cNvPr>
          <p:cNvGraphicFramePr/>
          <p:nvPr>
            <p:extLst>
              <p:ext uri="{D42A27DB-BD31-4B8C-83A1-F6EECF244321}">
                <p14:modId xmlns:p14="http://schemas.microsoft.com/office/powerpoint/2010/main" val="12008317"/>
              </p:ext>
            </p:extLst>
          </p:nvPr>
        </p:nvGraphicFramePr>
        <p:xfrm>
          <a:off x="4627793" y="2497839"/>
          <a:ext cx="3424796" cy="1879369"/>
        </p:xfrm>
        <a:graphic>
          <a:graphicData uri="http://schemas.openxmlformats.org/drawingml/2006/chart">
            <c:chart xmlns:c="http://schemas.openxmlformats.org/drawingml/2006/chart" xmlns:r="http://schemas.openxmlformats.org/officeDocument/2006/relationships" r:id="rId7"/>
          </a:graphicData>
        </a:graphic>
      </p:graphicFrame>
      <p:cxnSp>
        <p:nvCxnSpPr>
          <p:cNvPr id="9" name="Connettore 2 8">
            <a:extLst>
              <a:ext uri="{FF2B5EF4-FFF2-40B4-BE49-F238E27FC236}">
                <a16:creationId xmlns:a16="http://schemas.microsoft.com/office/drawing/2014/main" id="{98A0C41B-5879-4110-B3B1-8CC10857D779}"/>
              </a:ext>
            </a:extLst>
          </p:cNvPr>
          <p:cNvCxnSpPr/>
          <p:nvPr/>
        </p:nvCxnSpPr>
        <p:spPr>
          <a:xfrm>
            <a:off x="3909391" y="2305878"/>
            <a:ext cx="478660" cy="3843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Connettore 2 9">
            <a:extLst>
              <a:ext uri="{FF2B5EF4-FFF2-40B4-BE49-F238E27FC236}">
                <a16:creationId xmlns:a16="http://schemas.microsoft.com/office/drawing/2014/main" id="{46D9EE89-A559-40C2-883C-293ED2381D63}"/>
              </a:ext>
            </a:extLst>
          </p:cNvPr>
          <p:cNvCxnSpPr>
            <a:cxnSpLocks/>
          </p:cNvCxnSpPr>
          <p:nvPr/>
        </p:nvCxnSpPr>
        <p:spPr>
          <a:xfrm>
            <a:off x="7109419" y="1931309"/>
            <a:ext cx="0" cy="4962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Connettore 2 10">
            <a:extLst>
              <a:ext uri="{FF2B5EF4-FFF2-40B4-BE49-F238E27FC236}">
                <a16:creationId xmlns:a16="http://schemas.microsoft.com/office/drawing/2014/main" id="{BEA51C3E-BA71-4BF4-9E86-8EF470A59341}"/>
              </a:ext>
            </a:extLst>
          </p:cNvPr>
          <p:cNvCxnSpPr>
            <a:cxnSpLocks/>
          </p:cNvCxnSpPr>
          <p:nvPr/>
        </p:nvCxnSpPr>
        <p:spPr>
          <a:xfrm flipH="1">
            <a:off x="8358640" y="2266122"/>
            <a:ext cx="414676" cy="3843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3170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7756BA43-0ADE-4E3E-B50B-73AFF7EB8719}"/>
              </a:ext>
            </a:extLst>
          </p:cNvPr>
          <p:cNvSpPr/>
          <p:nvPr/>
        </p:nvSpPr>
        <p:spPr>
          <a:xfrm>
            <a:off x="651803" y="1030266"/>
            <a:ext cx="10888394" cy="1384995"/>
          </a:xfrm>
          <a:prstGeom prst="rect">
            <a:avLst/>
          </a:prstGeom>
          <a:noFill/>
        </p:spPr>
        <p:txBody>
          <a:bodyPr wrap="square" lIns="91440" tIns="45720" rIns="91440" bIns="45720">
            <a:spAutoFit/>
          </a:bodyPr>
          <a:lstStyle/>
          <a:p>
            <a:r>
              <a:rPr lang="it-IT" sz="1400" i="1" dirty="0">
                <a:ln w="0"/>
                <a:solidFill>
                  <a:srgbClr val="92D050"/>
                </a:solidFill>
              </a:rPr>
              <a:t>Ricordo: </a:t>
            </a:r>
          </a:p>
          <a:p>
            <a:r>
              <a:rPr lang="it-IT" sz="1400" i="1" dirty="0">
                <a:ln w="0"/>
                <a:solidFill>
                  <a:srgbClr val="92D050"/>
                </a:solidFill>
                <a:effectLst>
                  <a:outerShdw blurRad="38100" dist="19050" dir="2700000" algn="tl" rotWithShape="0">
                    <a:schemeClr val="dk1">
                      <a:alpha val="40000"/>
                    </a:schemeClr>
                  </a:outerShdw>
                </a:effectLst>
              </a:rPr>
              <a:t>Darwiniani sono le persone che avviano l’attività per generare ricchezza;</a:t>
            </a:r>
          </a:p>
          <a:p>
            <a:r>
              <a:rPr lang="it-IT" sz="1400" i="1" dirty="0">
                <a:ln w="0"/>
                <a:solidFill>
                  <a:srgbClr val="92D050"/>
                </a:solidFill>
                <a:effectLst>
                  <a:outerShdw blurRad="38100" dist="19050" dir="2700000" algn="tl" rotWithShape="0">
                    <a:schemeClr val="dk1">
                      <a:alpha val="40000"/>
                    </a:schemeClr>
                  </a:outerShdw>
                </a:effectLst>
              </a:rPr>
              <a:t>Comunitari sono le persone che si identificano in un gruppo (sportivo, lavorativo…) e creano un prodotto o servizio per rispondere ad una necessità del gruppo;</a:t>
            </a:r>
          </a:p>
          <a:p>
            <a:r>
              <a:rPr lang="it-IT" sz="1400" i="1" dirty="0">
                <a:ln w="0"/>
                <a:solidFill>
                  <a:srgbClr val="92D050"/>
                </a:solidFill>
                <a:effectLst>
                  <a:outerShdw blurRad="38100" dist="19050" dir="2700000" algn="tl" rotWithShape="0">
                    <a:schemeClr val="dk1">
                      <a:alpha val="40000"/>
                    </a:schemeClr>
                  </a:outerShdw>
                </a:effectLst>
              </a:rPr>
              <a:t>Missionari sono le persone che portano nella loro idea un messaggio sociale, ambientale, culturale e vogliono estenderlo alla società intera, senza un obiettivo primariamente economico. </a:t>
            </a:r>
          </a:p>
        </p:txBody>
      </p:sp>
      <p:sp>
        <p:nvSpPr>
          <p:cNvPr id="6" name="CasellaDiTesto 5">
            <a:extLst>
              <a:ext uri="{FF2B5EF4-FFF2-40B4-BE49-F238E27FC236}">
                <a16:creationId xmlns:a16="http://schemas.microsoft.com/office/drawing/2014/main" id="{69212A27-4567-46C7-8BF3-ECBB8A9CCF93}"/>
              </a:ext>
            </a:extLst>
          </p:cNvPr>
          <p:cNvSpPr txBox="1"/>
          <p:nvPr/>
        </p:nvSpPr>
        <p:spPr>
          <a:xfrm>
            <a:off x="2855741" y="315923"/>
            <a:ext cx="6189784" cy="523220"/>
          </a:xfrm>
          <a:prstGeom prst="rect">
            <a:avLst/>
          </a:prstGeom>
          <a:noFill/>
        </p:spPr>
        <p:txBody>
          <a:bodyPr wrap="square">
            <a:spAutoFit/>
          </a:bodyPr>
          <a:lstStyle/>
          <a:p>
            <a:pPr algn="ctr"/>
            <a:r>
              <a:rPr lang="it-IT" sz="2800" dirty="0">
                <a:ln w="0"/>
                <a:effectLst>
                  <a:outerShdw blurRad="38100" dist="19050" dir="2700000" algn="tl" rotWithShape="0">
                    <a:schemeClr val="dk1">
                      <a:alpha val="40000"/>
                    </a:schemeClr>
                  </a:outerShdw>
                </a:effectLst>
              </a:rPr>
              <a:t>Cosa ho concluso?</a:t>
            </a:r>
          </a:p>
        </p:txBody>
      </p:sp>
      <p:sp>
        <p:nvSpPr>
          <p:cNvPr id="8" name="Rettangolo 7">
            <a:extLst>
              <a:ext uri="{FF2B5EF4-FFF2-40B4-BE49-F238E27FC236}">
                <a16:creationId xmlns:a16="http://schemas.microsoft.com/office/drawing/2014/main" id="{DA9B2573-32E1-4BFA-BC8D-ED9322B687E1}"/>
              </a:ext>
            </a:extLst>
          </p:cNvPr>
          <p:cNvSpPr/>
          <p:nvPr/>
        </p:nvSpPr>
        <p:spPr>
          <a:xfrm>
            <a:off x="194603" y="2606384"/>
            <a:ext cx="10888394" cy="3908762"/>
          </a:xfrm>
          <a:prstGeom prst="rect">
            <a:avLst/>
          </a:prstGeom>
          <a:noFill/>
        </p:spPr>
        <p:txBody>
          <a:bodyPr wrap="square" lIns="91440" tIns="45720" rIns="91440" bIns="45720">
            <a:spAutoFit/>
          </a:bodyPr>
          <a:lstStyle/>
          <a:p>
            <a:pPr algn="just"/>
            <a:r>
              <a:rPr lang="it-IT" u="sng" dirty="0">
                <a:ln w="0"/>
              </a:rPr>
              <a:t>Relativamente all’ipotesi 1 (vedere slide delle ipotesi)…</a:t>
            </a:r>
          </a:p>
          <a:p>
            <a:pPr algn="just"/>
            <a:endParaRPr lang="it-IT" sz="2000" dirty="0">
              <a:ln w="0"/>
            </a:endParaRPr>
          </a:p>
          <a:p>
            <a:pPr algn="just"/>
            <a:r>
              <a:rPr lang="it-IT" i="0" dirty="0"/>
              <a:t>C’è una relazione significativa tra l’identità di appartenenza e la probabilità di fare pivot incrementali. Nello specifico, le persone che hanno fatto 1 pivot incrementale nell’arco del percorso hanno MAGGIORE probabilità di ricadere nell’identità 2 dei Comunitari piuttosto che nella 1 dei Darwiniani, rispetto a chi non ha mai fatto pivot. Inoltre, le persone che hanno fatto 1 o 2 pivot incrementali, hanno una MAGGIORE probabilità di appartenere all’identità 3 dei Missionari piuttosto che ai Darwiniani, rispetto a chi non ha fatto pivot. Questa evidenza è molto importante: conferma che i Darwiniani hanno meno incentivo a migliorare la propria idea e dunque a fare dei pivot incrementali. </a:t>
            </a:r>
            <a:r>
              <a:rPr lang="it-IT" b="1" i="0" dirty="0"/>
              <a:t>Tale evidenza conferma quello che ci si aspettava dalla teoria</a:t>
            </a:r>
            <a:r>
              <a:rPr lang="it-IT" i="0" dirty="0"/>
              <a:t>. </a:t>
            </a:r>
          </a:p>
          <a:p>
            <a:pPr algn="just"/>
            <a:endParaRPr lang="it-IT" sz="2000" dirty="0">
              <a:ln w="0"/>
              <a:effectLst>
                <a:outerShdw blurRad="38100" dist="19050" dir="2700000" algn="tl" rotWithShape="0">
                  <a:schemeClr val="dk1">
                    <a:alpha val="40000"/>
                  </a:schemeClr>
                </a:outerShdw>
              </a:effectLst>
            </a:endParaRPr>
          </a:p>
          <a:p>
            <a:pPr algn="ctr"/>
            <a:r>
              <a:rPr lang="it-IT" sz="2800" b="1" i="1" dirty="0">
                <a:ln w="0"/>
                <a:solidFill>
                  <a:srgbClr val="FF0000"/>
                </a:solidFill>
                <a:effectLst>
                  <a:outerShdw blurRad="38100" dist="19050" dir="2700000" algn="tl" rotWithShape="0">
                    <a:schemeClr val="dk1">
                      <a:alpha val="40000"/>
                    </a:schemeClr>
                  </a:outerShdw>
                </a:effectLst>
              </a:rPr>
              <a:t>RISULTATO PIU’ IMPORTANTE</a:t>
            </a:r>
          </a:p>
        </p:txBody>
      </p:sp>
    </p:spTree>
    <p:extLst>
      <p:ext uri="{BB962C8B-B14F-4D97-AF65-F5344CB8AC3E}">
        <p14:creationId xmlns:p14="http://schemas.microsoft.com/office/powerpoint/2010/main" val="22069433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fico 1">
            <a:extLst>
              <a:ext uri="{FF2B5EF4-FFF2-40B4-BE49-F238E27FC236}">
                <a16:creationId xmlns:a16="http://schemas.microsoft.com/office/drawing/2014/main" id="{46A8EA61-33BD-4782-9E06-CD6F67F4186A}"/>
              </a:ext>
            </a:extLst>
          </p:cNvPr>
          <p:cNvGraphicFramePr>
            <a:graphicFrameLocks/>
          </p:cNvGraphicFramePr>
          <p:nvPr>
            <p:extLst>
              <p:ext uri="{D42A27DB-BD31-4B8C-83A1-F6EECF244321}">
                <p14:modId xmlns:p14="http://schemas.microsoft.com/office/powerpoint/2010/main" val="1605153083"/>
              </p:ext>
            </p:extLst>
          </p:nvPr>
        </p:nvGraphicFramePr>
        <p:xfrm>
          <a:off x="155660" y="142875"/>
          <a:ext cx="10608469" cy="6572250"/>
        </p:xfrm>
        <a:graphic>
          <a:graphicData uri="http://schemas.openxmlformats.org/drawingml/2006/chart">
            <c:chart xmlns:c="http://schemas.openxmlformats.org/drawingml/2006/chart" xmlns:r="http://schemas.openxmlformats.org/officeDocument/2006/relationships" r:id="rId2"/>
          </a:graphicData>
        </a:graphic>
      </p:graphicFrame>
      <p:sp>
        <p:nvSpPr>
          <p:cNvPr id="3" name="Connettore 2">
            <a:extLst>
              <a:ext uri="{FF2B5EF4-FFF2-40B4-BE49-F238E27FC236}">
                <a16:creationId xmlns:a16="http://schemas.microsoft.com/office/drawing/2014/main" id="{F4F90BCD-51D1-4A3C-9966-582850424C12}"/>
              </a:ext>
            </a:extLst>
          </p:cNvPr>
          <p:cNvSpPr/>
          <p:nvPr/>
        </p:nvSpPr>
        <p:spPr>
          <a:xfrm rot="1550316">
            <a:off x="1141464" y="1047665"/>
            <a:ext cx="768172" cy="1143139"/>
          </a:xfrm>
          <a:prstGeom prst="flowChartConnector">
            <a:avLst/>
          </a:prstGeom>
          <a:noFill/>
          <a:ln>
            <a:solidFill>
              <a:srgbClr val="FFFF00"/>
            </a:solidFill>
          </a:ln>
        </p:spPr>
        <p:style>
          <a:lnRef idx="0">
            <a:scrgbClr r="0" g="0" b="0"/>
          </a:lnRef>
          <a:fillRef idx="0">
            <a:scrgbClr r="0" g="0" b="0"/>
          </a:fillRef>
          <a:effectRef idx="0">
            <a:scrgbClr r="0" g="0" b="0"/>
          </a:effectRef>
          <a:fontRef idx="minor">
            <a:schemeClr val="accent3"/>
          </a:fontRef>
        </p:style>
        <p:txBody>
          <a:bodyPr rtlCol="0" anchor="ctr"/>
          <a:lstStyle/>
          <a:p>
            <a:pPr algn="ctr"/>
            <a:endParaRPr lang="it-IT"/>
          </a:p>
        </p:txBody>
      </p:sp>
      <p:sp>
        <p:nvSpPr>
          <p:cNvPr id="4" name="Rettangolo 3">
            <a:extLst>
              <a:ext uri="{FF2B5EF4-FFF2-40B4-BE49-F238E27FC236}">
                <a16:creationId xmlns:a16="http://schemas.microsoft.com/office/drawing/2014/main" id="{C746ADBA-4511-49E5-9955-B740BD21720E}"/>
              </a:ext>
            </a:extLst>
          </p:cNvPr>
          <p:cNvSpPr/>
          <p:nvPr/>
        </p:nvSpPr>
        <p:spPr>
          <a:xfrm>
            <a:off x="1951167" y="1111835"/>
            <a:ext cx="6662746" cy="1200329"/>
          </a:xfrm>
          <a:prstGeom prst="rect">
            <a:avLst/>
          </a:prstGeom>
          <a:noFill/>
        </p:spPr>
        <p:txBody>
          <a:bodyPr wrap="square" lIns="91440" tIns="45720" rIns="91440" bIns="45720">
            <a:spAutoFit/>
          </a:bodyPr>
          <a:lstStyle/>
          <a:p>
            <a:pPr algn="ctr"/>
            <a:r>
              <a:rPr lang="it-IT" sz="2400" b="1" cap="none" spc="0" dirty="0">
                <a:ln w="0"/>
                <a:effectLst>
                  <a:outerShdw blurRad="38100" dist="25400" dir="5400000" algn="ctr" rotWithShape="0">
                    <a:srgbClr val="6E747A">
                      <a:alpha val="43000"/>
                    </a:srgbClr>
                  </a:outerShdw>
                </a:effectLst>
              </a:rPr>
              <a:t>Unica dimensione di team (singolo leader) in cui i darwiniani superano in % gli altri due gruppi</a:t>
            </a:r>
          </a:p>
        </p:txBody>
      </p:sp>
    </p:spTree>
    <p:extLst>
      <p:ext uri="{BB962C8B-B14F-4D97-AF65-F5344CB8AC3E}">
        <p14:creationId xmlns:p14="http://schemas.microsoft.com/office/powerpoint/2010/main" val="33623133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2B04CCAC-8A78-40A3-AE93-C16B2FA340F9}"/>
              </a:ext>
            </a:extLst>
          </p:cNvPr>
          <p:cNvSpPr/>
          <p:nvPr/>
        </p:nvSpPr>
        <p:spPr>
          <a:xfrm>
            <a:off x="1496684" y="1550315"/>
            <a:ext cx="9754411" cy="2616101"/>
          </a:xfrm>
          <a:prstGeom prst="rect">
            <a:avLst/>
          </a:prstGeom>
          <a:noFill/>
        </p:spPr>
        <p:txBody>
          <a:bodyPr wrap="square" lIns="91440" tIns="45720" rIns="91440" bIns="45720">
            <a:spAutoFit/>
          </a:bodyPr>
          <a:lstStyle/>
          <a:p>
            <a:pPr algn="just"/>
            <a:r>
              <a:rPr lang="it-IT" sz="3600" b="0" cap="none" spc="0" dirty="0">
                <a:ln w="0"/>
                <a:solidFill>
                  <a:schemeClr val="tx1"/>
                </a:solidFill>
                <a:effectLst>
                  <a:outerShdw blurRad="38100" dist="19050" dir="2700000" algn="tl" rotWithShape="0">
                    <a:schemeClr val="dk1">
                      <a:alpha val="40000"/>
                    </a:schemeClr>
                  </a:outerShdw>
                </a:effectLst>
              </a:rPr>
              <a:t>…Ma la differenza tra le dimensioni medie di ogni classe, è davvero significativa?</a:t>
            </a:r>
          </a:p>
          <a:p>
            <a:pPr algn="just"/>
            <a:endParaRPr lang="it-IT" sz="3600" dirty="0">
              <a:ln w="0"/>
              <a:effectLst>
                <a:outerShdw blurRad="38100" dist="19050" dir="2700000" algn="tl" rotWithShape="0">
                  <a:schemeClr val="dk1">
                    <a:alpha val="40000"/>
                  </a:schemeClr>
                </a:outerShdw>
              </a:effectLst>
            </a:endParaRPr>
          </a:p>
          <a:p>
            <a:pPr algn="just"/>
            <a:r>
              <a:rPr lang="it-IT" sz="3600" dirty="0">
                <a:ln w="0"/>
                <a:effectLst>
                  <a:outerShdw blurRad="38100" dist="19050" dir="2700000" algn="tl" rotWithShape="0">
                    <a:schemeClr val="dk1">
                      <a:alpha val="40000"/>
                    </a:schemeClr>
                  </a:outerShdw>
                </a:effectLst>
                <a:sym typeface="Wingdings" panose="05000000000000000000" pitchFamily="2" charset="2"/>
              </a:rPr>
              <a:t> Test delle medie, nella sezione METODO</a:t>
            </a:r>
            <a:r>
              <a:rPr lang="it-IT" sz="3600" b="0" cap="none" spc="0" dirty="0">
                <a:ln w="0"/>
                <a:solidFill>
                  <a:schemeClr val="tx1"/>
                </a:solidFill>
                <a:effectLst>
                  <a:outerShdw blurRad="38100" dist="19050" dir="2700000" algn="tl" rotWithShape="0">
                    <a:schemeClr val="dk1">
                      <a:alpha val="40000"/>
                    </a:schemeClr>
                  </a:outerShdw>
                </a:effectLst>
              </a:rPr>
              <a:t> </a:t>
            </a:r>
          </a:p>
          <a:p>
            <a:pPr algn="just"/>
            <a:endParaRPr lang="it-IT"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7340715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C8D48D52-9D75-41D3-AD4C-EE3BD95F87EF}"/>
              </a:ext>
            </a:extLst>
          </p:cNvPr>
          <p:cNvSpPr/>
          <p:nvPr/>
        </p:nvSpPr>
        <p:spPr>
          <a:xfrm>
            <a:off x="260851" y="171460"/>
            <a:ext cx="9754411" cy="5109091"/>
          </a:xfrm>
          <a:prstGeom prst="rect">
            <a:avLst/>
          </a:prstGeom>
          <a:noFill/>
        </p:spPr>
        <p:txBody>
          <a:bodyPr wrap="square" lIns="91440" tIns="45720" rIns="91440" bIns="45720">
            <a:spAutoFit/>
          </a:bodyPr>
          <a:lstStyle/>
          <a:p>
            <a:pPr algn="just"/>
            <a:r>
              <a:rPr lang="it-IT" sz="3600" b="0" cap="none" spc="0" dirty="0">
                <a:ln w="0"/>
                <a:solidFill>
                  <a:schemeClr val="tx1"/>
                </a:solidFill>
                <a:effectLst>
                  <a:outerShdw blurRad="38100" dist="19050" dir="2700000" algn="tl" rotWithShape="0">
                    <a:schemeClr val="dk1">
                      <a:alpha val="40000"/>
                    </a:schemeClr>
                  </a:outerShdw>
                </a:effectLst>
              </a:rPr>
              <a:t>Valutazioni su PIVOT</a:t>
            </a:r>
          </a:p>
          <a:p>
            <a:pPr algn="just"/>
            <a:endParaRPr lang="it-IT" sz="3600" dirty="0">
              <a:ln w="0"/>
              <a:effectLst>
                <a:outerShdw blurRad="38100" dist="19050" dir="2700000" algn="tl" rotWithShape="0">
                  <a:schemeClr val="dk1">
                    <a:alpha val="40000"/>
                  </a:schemeClr>
                </a:outerShdw>
              </a:effectLst>
            </a:endParaRPr>
          </a:p>
          <a:p>
            <a:pPr algn="just"/>
            <a:r>
              <a:rPr lang="it-IT" sz="3600" b="0" cap="none" spc="0" dirty="0">
                <a:ln w="0"/>
                <a:solidFill>
                  <a:schemeClr val="tx1"/>
                </a:solidFill>
                <a:effectLst>
                  <a:outerShdw blurRad="38100" dist="19050" dir="2700000" algn="tl" rotWithShape="0">
                    <a:schemeClr val="dk1">
                      <a:alpha val="40000"/>
                    </a:schemeClr>
                  </a:outerShdw>
                </a:effectLst>
              </a:rPr>
              <a:t>NOTA </a:t>
            </a:r>
            <a:r>
              <a:rPr lang="it-IT" sz="3600" b="0" cap="none" spc="0" dirty="0">
                <a:ln w="0"/>
                <a:solidFill>
                  <a:schemeClr val="tx1"/>
                </a:solidFill>
                <a:effectLst>
                  <a:outerShdw blurRad="38100" dist="19050" dir="2700000" algn="tl" rotWithShape="0">
                    <a:schemeClr val="dk1">
                      <a:alpha val="40000"/>
                    </a:schemeClr>
                  </a:outerShdw>
                </a:effectLst>
                <a:sym typeface="Wingdings" panose="05000000000000000000" pitchFamily="2" charset="2"/>
              </a:rPr>
              <a:t> </a:t>
            </a:r>
            <a:r>
              <a:rPr lang="it-IT" sz="3600" b="0" cap="none" spc="0" dirty="0">
                <a:ln w="0"/>
                <a:solidFill>
                  <a:schemeClr val="tx1"/>
                </a:solidFill>
                <a:effectLst>
                  <a:outerShdw blurRad="38100" dist="19050" dir="2700000" algn="tl" rotWithShape="0">
                    <a:schemeClr val="dk1">
                      <a:alpha val="40000"/>
                    </a:schemeClr>
                  </a:outerShdw>
                </a:effectLst>
              </a:rPr>
              <a:t>La costruzione del database</a:t>
            </a:r>
          </a:p>
          <a:p>
            <a:pPr algn="just"/>
            <a:r>
              <a:rPr lang="it-IT" b="0" cap="none" spc="0" dirty="0">
                <a:ln w="0"/>
                <a:solidFill>
                  <a:schemeClr val="tx1"/>
                </a:solidFill>
                <a:effectLst>
                  <a:outerShdw blurRad="38100" dist="19050" dir="2700000" algn="tl" rotWithShape="0">
                    <a:schemeClr val="dk1">
                      <a:alpha val="40000"/>
                    </a:schemeClr>
                  </a:outerShdw>
                </a:effectLst>
              </a:rPr>
              <a:t>All’inizio del percorso, 384 startup hanno compilato la survey e dunque sono state classificate in una del</a:t>
            </a:r>
            <a:r>
              <a:rPr lang="it-IT" dirty="0">
                <a:ln w="0"/>
                <a:effectLst>
                  <a:outerShdw blurRad="38100" dist="19050" dir="2700000" algn="tl" rotWithShape="0">
                    <a:schemeClr val="dk1">
                      <a:alpha val="40000"/>
                    </a:schemeClr>
                  </a:outerShdw>
                </a:effectLst>
              </a:rPr>
              <a:t>le tre identità. Le 384 nella loro completezza sono state usate per creare i tre profili e capire le caratteristiche di ogni gruppo. Successivamente, per creare il DB di regressione statistica, sono state tolte:</a:t>
            </a:r>
          </a:p>
          <a:p>
            <a:pPr marL="285750" indent="-285750" algn="just">
              <a:buFont typeface="Arial" panose="020B0604020202020204" pitchFamily="34" charset="0"/>
              <a:buChar char="•"/>
            </a:pPr>
            <a:r>
              <a:rPr lang="it-IT" dirty="0">
                <a:ln w="0"/>
                <a:effectLst>
                  <a:outerShdw blurRad="38100" dist="19050" dir="2700000" algn="tl" rotWithShape="0">
                    <a:schemeClr val="dk1">
                      <a:alpha val="40000"/>
                    </a:schemeClr>
                  </a:outerShdw>
                </a:effectLst>
              </a:rPr>
              <a:t>Le startup del controllo puro, che non hanno seguito nessuna classe del corso;</a:t>
            </a:r>
          </a:p>
          <a:p>
            <a:pPr marL="285750" indent="-285750" algn="just">
              <a:buFont typeface="Arial" panose="020B0604020202020204" pitchFamily="34" charset="0"/>
              <a:buChar char="•"/>
            </a:pPr>
            <a:r>
              <a:rPr lang="it-IT" dirty="0">
                <a:ln w="0"/>
                <a:effectLst>
                  <a:outerShdw blurRad="38100" dist="19050" dir="2700000" algn="tl" rotWithShape="0">
                    <a:schemeClr val="dk1">
                      <a:alpha val="40000"/>
                    </a:schemeClr>
                  </a:outerShdw>
                </a:effectLst>
              </a:rPr>
              <a:t>Le startup che al round 1 hanno dichiarato di voler abbandonare il programma, e che dunque hanno registrato in quel primo round una sfilza di zeri come punteggi. </a:t>
            </a:r>
          </a:p>
          <a:p>
            <a:pPr marL="285750" indent="-285750" algn="just">
              <a:buFont typeface="Arial" panose="020B0604020202020204" pitchFamily="34" charset="0"/>
              <a:buChar char="•"/>
            </a:pPr>
            <a:endParaRPr lang="it-IT" dirty="0">
              <a:ln w="0"/>
              <a:effectLst>
                <a:outerShdw blurRad="38100" dist="19050" dir="2700000" algn="tl" rotWithShape="0">
                  <a:schemeClr val="dk1">
                    <a:alpha val="40000"/>
                  </a:schemeClr>
                </a:outerShdw>
              </a:effectLst>
            </a:endParaRPr>
          </a:p>
          <a:p>
            <a:pPr algn="just"/>
            <a:r>
              <a:rPr lang="it-IT" dirty="0">
                <a:ln w="0"/>
                <a:effectLst>
                  <a:outerShdw blurRad="38100" dist="19050" dir="2700000" algn="tl" rotWithShape="0">
                    <a:schemeClr val="dk1">
                      <a:alpha val="40000"/>
                    </a:schemeClr>
                  </a:outerShdw>
                </a:effectLst>
              </a:rPr>
              <a:t>Da questa pulizia, è sorto un database per la regressione con 270 startup residue. La slide successiva analizza queste 270. </a:t>
            </a:r>
          </a:p>
          <a:p>
            <a:pPr marL="285750" indent="-285750" algn="just">
              <a:buFont typeface="Arial" panose="020B0604020202020204" pitchFamily="34" charset="0"/>
              <a:buChar char="•"/>
            </a:pPr>
            <a:endParaRPr lang="it-IT" b="0" cap="none" spc="0" dirty="0">
              <a:ln w="0"/>
              <a:solidFill>
                <a:schemeClr val="tx1"/>
              </a:solidFill>
              <a:effectLst>
                <a:outerShdw blurRad="38100" dist="19050" dir="2700000" algn="tl" rotWithShape="0">
                  <a:schemeClr val="dk1">
                    <a:alpha val="40000"/>
                  </a:schemeClr>
                </a:outerShdw>
              </a:effectLst>
            </a:endParaRPr>
          </a:p>
          <a:p>
            <a:pPr algn="just"/>
            <a:endParaRPr lang="it-IT" sz="2000" b="0" cap="none" spc="0" dirty="0">
              <a:ln w="0"/>
              <a:solidFill>
                <a:schemeClr val="tx1"/>
              </a:solidFill>
              <a:effectLst>
                <a:outerShdw blurRad="38100" dist="19050" dir="2700000" algn="tl" rotWithShape="0">
                  <a:schemeClr val="dk1">
                    <a:alpha val="40000"/>
                  </a:schemeClr>
                </a:outerShdw>
              </a:effectLst>
            </a:endParaRPr>
          </a:p>
        </p:txBody>
      </p:sp>
      <p:graphicFrame>
        <p:nvGraphicFramePr>
          <p:cNvPr id="3" name="Tabella 3">
            <a:extLst>
              <a:ext uri="{FF2B5EF4-FFF2-40B4-BE49-F238E27FC236}">
                <a16:creationId xmlns:a16="http://schemas.microsoft.com/office/drawing/2014/main" id="{ED9E3E27-5432-4120-8648-272BF7835C72}"/>
              </a:ext>
            </a:extLst>
          </p:cNvPr>
          <p:cNvGraphicFramePr>
            <a:graphicFrameLocks noGrp="1"/>
          </p:cNvGraphicFramePr>
          <p:nvPr>
            <p:extLst>
              <p:ext uri="{D42A27DB-BD31-4B8C-83A1-F6EECF244321}">
                <p14:modId xmlns:p14="http://schemas.microsoft.com/office/powerpoint/2010/main" val="207056250"/>
              </p:ext>
            </p:extLst>
          </p:nvPr>
        </p:nvGraphicFramePr>
        <p:xfrm>
          <a:off x="2859314" y="4821616"/>
          <a:ext cx="8127999" cy="1864924"/>
        </p:xfrm>
        <a:graphic>
          <a:graphicData uri="http://schemas.openxmlformats.org/drawingml/2006/table">
            <a:tbl>
              <a:tblPr firstRow="1" bandRow="1">
                <a:tableStyleId>{F5AB1C69-6EDB-4FF4-983F-18BD219EF322}</a:tableStyleId>
              </a:tblPr>
              <a:tblGrid>
                <a:gridCol w="4390688">
                  <a:extLst>
                    <a:ext uri="{9D8B030D-6E8A-4147-A177-3AD203B41FA5}">
                      <a16:colId xmlns:a16="http://schemas.microsoft.com/office/drawing/2014/main" val="1250587180"/>
                    </a:ext>
                  </a:extLst>
                </a:gridCol>
                <a:gridCol w="1267550">
                  <a:extLst>
                    <a:ext uri="{9D8B030D-6E8A-4147-A177-3AD203B41FA5}">
                      <a16:colId xmlns:a16="http://schemas.microsoft.com/office/drawing/2014/main" val="2310343134"/>
                    </a:ext>
                  </a:extLst>
                </a:gridCol>
                <a:gridCol w="849389">
                  <a:extLst>
                    <a:ext uri="{9D8B030D-6E8A-4147-A177-3AD203B41FA5}">
                      <a16:colId xmlns:a16="http://schemas.microsoft.com/office/drawing/2014/main" val="2711761894"/>
                    </a:ext>
                  </a:extLst>
                </a:gridCol>
                <a:gridCol w="810186">
                  <a:extLst>
                    <a:ext uri="{9D8B030D-6E8A-4147-A177-3AD203B41FA5}">
                      <a16:colId xmlns:a16="http://schemas.microsoft.com/office/drawing/2014/main" val="1548744857"/>
                    </a:ext>
                  </a:extLst>
                </a:gridCol>
                <a:gridCol w="810186">
                  <a:extLst>
                    <a:ext uri="{9D8B030D-6E8A-4147-A177-3AD203B41FA5}">
                      <a16:colId xmlns:a16="http://schemas.microsoft.com/office/drawing/2014/main" val="1250275552"/>
                    </a:ext>
                  </a:extLst>
                </a:gridCol>
              </a:tblGrid>
              <a:tr h="331107">
                <a:tc>
                  <a:txBody>
                    <a:bodyPr/>
                    <a:lstStyle/>
                    <a:p>
                      <a:endParaRPr lang="it-IT" dirty="0"/>
                    </a:p>
                  </a:txBody>
                  <a:tcPr/>
                </a:tc>
                <a:tc>
                  <a:txBody>
                    <a:bodyPr/>
                    <a:lstStyle/>
                    <a:p>
                      <a:pPr algn="ctr"/>
                      <a:r>
                        <a:rPr lang="it-IT" dirty="0"/>
                        <a:t>DA</a:t>
                      </a:r>
                    </a:p>
                  </a:txBody>
                  <a:tcPr/>
                </a:tc>
                <a:tc>
                  <a:txBody>
                    <a:bodyPr/>
                    <a:lstStyle/>
                    <a:p>
                      <a:pPr algn="ctr"/>
                      <a:r>
                        <a:rPr lang="it-IT" dirty="0"/>
                        <a:t>CO</a:t>
                      </a:r>
                    </a:p>
                  </a:txBody>
                  <a:tcPr/>
                </a:tc>
                <a:tc>
                  <a:txBody>
                    <a:bodyPr/>
                    <a:lstStyle/>
                    <a:p>
                      <a:pPr algn="ctr"/>
                      <a:r>
                        <a:rPr lang="it-IT" dirty="0"/>
                        <a:t>MI</a:t>
                      </a:r>
                    </a:p>
                  </a:txBody>
                  <a:tcPr/>
                </a:tc>
                <a:tc>
                  <a:txBody>
                    <a:bodyPr/>
                    <a:lstStyle/>
                    <a:p>
                      <a:pPr algn="ctr"/>
                      <a:r>
                        <a:rPr lang="it-IT" dirty="0"/>
                        <a:t>tot</a:t>
                      </a:r>
                    </a:p>
                  </a:txBody>
                  <a:tcPr/>
                </a:tc>
                <a:extLst>
                  <a:ext uri="{0D108BD9-81ED-4DB2-BD59-A6C34878D82A}">
                    <a16:rowId xmlns:a16="http://schemas.microsoft.com/office/drawing/2014/main" val="2024382477"/>
                  </a:ext>
                </a:extLst>
              </a:tr>
              <a:tr h="415118">
                <a:tc>
                  <a:txBody>
                    <a:bodyPr/>
                    <a:lstStyle/>
                    <a:p>
                      <a:r>
                        <a:rPr lang="it-IT" sz="1600" dirty="0"/>
                        <a:t>Tot iniziale</a:t>
                      </a:r>
                    </a:p>
                  </a:txBody>
                  <a:tcPr/>
                </a:tc>
                <a:tc>
                  <a:txBody>
                    <a:bodyPr/>
                    <a:lstStyle/>
                    <a:p>
                      <a:pPr algn="ctr"/>
                      <a:r>
                        <a:rPr lang="it-IT" dirty="0"/>
                        <a:t>73</a:t>
                      </a:r>
                    </a:p>
                  </a:txBody>
                  <a:tcPr/>
                </a:tc>
                <a:tc>
                  <a:txBody>
                    <a:bodyPr/>
                    <a:lstStyle/>
                    <a:p>
                      <a:pPr algn="ctr"/>
                      <a:r>
                        <a:rPr lang="it-IT" dirty="0"/>
                        <a:t>91</a:t>
                      </a:r>
                    </a:p>
                  </a:txBody>
                  <a:tcPr/>
                </a:tc>
                <a:tc>
                  <a:txBody>
                    <a:bodyPr/>
                    <a:lstStyle/>
                    <a:p>
                      <a:pPr algn="ctr"/>
                      <a:r>
                        <a:rPr lang="it-IT" dirty="0"/>
                        <a:t>220</a:t>
                      </a:r>
                    </a:p>
                  </a:txBody>
                  <a:tcPr/>
                </a:tc>
                <a:tc>
                  <a:txBody>
                    <a:bodyPr/>
                    <a:lstStyle/>
                    <a:p>
                      <a:pPr algn="ctr"/>
                      <a:r>
                        <a:rPr lang="it-IT" dirty="0"/>
                        <a:t>384</a:t>
                      </a:r>
                    </a:p>
                  </a:txBody>
                  <a:tcPr/>
                </a:tc>
                <a:extLst>
                  <a:ext uri="{0D108BD9-81ED-4DB2-BD59-A6C34878D82A}">
                    <a16:rowId xmlns:a16="http://schemas.microsoft.com/office/drawing/2014/main" val="2238070026"/>
                  </a:ext>
                </a:extLst>
              </a:tr>
              <a:tr h="504926">
                <a:tc>
                  <a:txBody>
                    <a:bodyPr/>
                    <a:lstStyle/>
                    <a:p>
                      <a:r>
                        <a:rPr lang="it-IT" sz="1600" dirty="0"/>
                        <a:t>Tot senza controllo puro CP</a:t>
                      </a:r>
                    </a:p>
                  </a:txBody>
                  <a:tcPr/>
                </a:tc>
                <a:tc>
                  <a:txBody>
                    <a:bodyPr/>
                    <a:lstStyle/>
                    <a:p>
                      <a:pPr algn="ctr"/>
                      <a:r>
                        <a:rPr lang="it-IT" dirty="0"/>
                        <a:t>56</a:t>
                      </a:r>
                    </a:p>
                  </a:txBody>
                  <a:tcPr/>
                </a:tc>
                <a:tc>
                  <a:txBody>
                    <a:bodyPr/>
                    <a:lstStyle/>
                    <a:p>
                      <a:pPr algn="ctr"/>
                      <a:r>
                        <a:rPr lang="it-IT" dirty="0"/>
                        <a:t>73</a:t>
                      </a:r>
                    </a:p>
                  </a:txBody>
                  <a:tcPr/>
                </a:tc>
                <a:tc>
                  <a:txBody>
                    <a:bodyPr/>
                    <a:lstStyle/>
                    <a:p>
                      <a:pPr algn="ctr"/>
                      <a:r>
                        <a:rPr lang="it-IT" dirty="0"/>
                        <a:t>179</a:t>
                      </a:r>
                    </a:p>
                  </a:txBody>
                  <a:tcPr/>
                </a:tc>
                <a:tc>
                  <a:txBody>
                    <a:bodyPr/>
                    <a:lstStyle/>
                    <a:p>
                      <a:pPr algn="ctr"/>
                      <a:r>
                        <a:rPr lang="it-IT" dirty="0"/>
                        <a:t>308</a:t>
                      </a:r>
                    </a:p>
                  </a:txBody>
                  <a:tcPr/>
                </a:tc>
                <a:extLst>
                  <a:ext uri="{0D108BD9-81ED-4DB2-BD59-A6C34878D82A}">
                    <a16:rowId xmlns:a16="http://schemas.microsoft.com/office/drawing/2014/main" val="3218295208"/>
                  </a:ext>
                </a:extLst>
              </a:tr>
              <a:tr h="571500">
                <a:tc>
                  <a:txBody>
                    <a:bodyPr/>
                    <a:lstStyle/>
                    <a:p>
                      <a:r>
                        <a:rPr lang="it-IT" sz="1600" dirty="0"/>
                        <a:t>Tot senza CP e con solo le startup che hanno effettivamente iniziato il R1</a:t>
                      </a:r>
                    </a:p>
                  </a:txBody>
                  <a:tcPr/>
                </a:tc>
                <a:tc>
                  <a:txBody>
                    <a:bodyPr/>
                    <a:lstStyle/>
                    <a:p>
                      <a:pPr algn="ctr"/>
                      <a:r>
                        <a:rPr lang="it-IT" dirty="0"/>
                        <a:t>47</a:t>
                      </a:r>
                    </a:p>
                  </a:txBody>
                  <a:tcPr/>
                </a:tc>
                <a:tc>
                  <a:txBody>
                    <a:bodyPr/>
                    <a:lstStyle/>
                    <a:p>
                      <a:pPr algn="ctr"/>
                      <a:r>
                        <a:rPr lang="it-IT" dirty="0"/>
                        <a:t>59</a:t>
                      </a:r>
                    </a:p>
                  </a:txBody>
                  <a:tcPr/>
                </a:tc>
                <a:tc>
                  <a:txBody>
                    <a:bodyPr/>
                    <a:lstStyle/>
                    <a:p>
                      <a:pPr algn="ctr"/>
                      <a:r>
                        <a:rPr lang="it-IT" dirty="0"/>
                        <a:t>164</a:t>
                      </a:r>
                    </a:p>
                  </a:txBody>
                  <a:tcPr/>
                </a:tc>
                <a:tc>
                  <a:txBody>
                    <a:bodyPr/>
                    <a:lstStyle/>
                    <a:p>
                      <a:pPr algn="ctr"/>
                      <a:r>
                        <a:rPr lang="it-IT" dirty="0">
                          <a:highlight>
                            <a:srgbClr val="00FF00"/>
                          </a:highlight>
                        </a:rPr>
                        <a:t>270</a:t>
                      </a:r>
                    </a:p>
                  </a:txBody>
                  <a:tcPr/>
                </a:tc>
                <a:extLst>
                  <a:ext uri="{0D108BD9-81ED-4DB2-BD59-A6C34878D82A}">
                    <a16:rowId xmlns:a16="http://schemas.microsoft.com/office/drawing/2014/main" val="2832160928"/>
                  </a:ext>
                </a:extLst>
              </a:tr>
            </a:tbl>
          </a:graphicData>
        </a:graphic>
      </p:graphicFrame>
    </p:spTree>
    <p:extLst>
      <p:ext uri="{BB962C8B-B14F-4D97-AF65-F5344CB8AC3E}">
        <p14:creationId xmlns:p14="http://schemas.microsoft.com/office/powerpoint/2010/main" val="14849429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23">
            <a:extLst>
              <a:ext uri="{FF2B5EF4-FFF2-40B4-BE49-F238E27FC236}">
                <a16:creationId xmlns:a16="http://schemas.microsoft.com/office/drawing/2014/main" id="{4A6FD2C8-7E9B-4848-983F-A967CDAAF564}"/>
              </a:ext>
            </a:extLst>
          </p:cNvPr>
          <p:cNvGraphicFramePr>
            <a:graphicFrameLocks noGrp="1"/>
          </p:cNvGraphicFramePr>
          <p:nvPr>
            <p:extLst>
              <p:ext uri="{D42A27DB-BD31-4B8C-83A1-F6EECF244321}">
                <p14:modId xmlns:p14="http://schemas.microsoft.com/office/powerpoint/2010/main" val="837198766"/>
              </p:ext>
            </p:extLst>
          </p:nvPr>
        </p:nvGraphicFramePr>
        <p:xfrm>
          <a:off x="709645" y="2380421"/>
          <a:ext cx="9833114" cy="3851270"/>
        </p:xfrm>
        <a:graphic>
          <a:graphicData uri="http://schemas.openxmlformats.org/drawingml/2006/table">
            <a:tbl>
              <a:tblPr firstRow="1" bandRow="1">
                <a:tableStyleId>{21E4AEA4-8DFA-4A89-87EB-49C32662AFE0}</a:tableStyleId>
              </a:tblPr>
              <a:tblGrid>
                <a:gridCol w="2489483">
                  <a:extLst>
                    <a:ext uri="{9D8B030D-6E8A-4147-A177-3AD203B41FA5}">
                      <a16:colId xmlns:a16="http://schemas.microsoft.com/office/drawing/2014/main" val="2866320893"/>
                    </a:ext>
                  </a:extLst>
                </a:gridCol>
                <a:gridCol w="2447877">
                  <a:extLst>
                    <a:ext uri="{9D8B030D-6E8A-4147-A177-3AD203B41FA5}">
                      <a16:colId xmlns:a16="http://schemas.microsoft.com/office/drawing/2014/main" val="3078758149"/>
                    </a:ext>
                  </a:extLst>
                </a:gridCol>
                <a:gridCol w="2447877">
                  <a:extLst>
                    <a:ext uri="{9D8B030D-6E8A-4147-A177-3AD203B41FA5}">
                      <a16:colId xmlns:a16="http://schemas.microsoft.com/office/drawing/2014/main" val="1061364533"/>
                    </a:ext>
                  </a:extLst>
                </a:gridCol>
                <a:gridCol w="2447877">
                  <a:extLst>
                    <a:ext uri="{9D8B030D-6E8A-4147-A177-3AD203B41FA5}">
                      <a16:colId xmlns:a16="http://schemas.microsoft.com/office/drawing/2014/main" val="124809774"/>
                    </a:ext>
                  </a:extLst>
                </a:gridCol>
              </a:tblGrid>
              <a:tr h="370812">
                <a:tc>
                  <a:txBody>
                    <a:bodyPr/>
                    <a:lstStyle/>
                    <a:p>
                      <a:r>
                        <a:rPr lang="it-IT" sz="1600" dirty="0"/>
                        <a:t>Categoria</a:t>
                      </a:r>
                    </a:p>
                  </a:txBody>
                  <a:tcPr/>
                </a:tc>
                <a:tc>
                  <a:txBody>
                    <a:bodyPr/>
                    <a:lstStyle/>
                    <a:p>
                      <a:r>
                        <a:rPr lang="it-IT" sz="1600" dirty="0"/>
                        <a:t>Valori DARWINIANI</a:t>
                      </a:r>
                    </a:p>
                  </a:txBody>
                  <a:tcPr/>
                </a:tc>
                <a:tc>
                  <a:txBody>
                    <a:bodyPr/>
                    <a:lstStyle/>
                    <a:p>
                      <a:r>
                        <a:rPr lang="it-IT" sz="1600" dirty="0"/>
                        <a:t>Valori COMUNITARI</a:t>
                      </a:r>
                    </a:p>
                  </a:txBody>
                  <a:tcPr/>
                </a:tc>
                <a:tc>
                  <a:txBody>
                    <a:bodyPr/>
                    <a:lstStyle/>
                    <a:p>
                      <a:r>
                        <a:rPr lang="it-IT" sz="1600" dirty="0"/>
                        <a:t>Valori MISSIONARI</a:t>
                      </a:r>
                    </a:p>
                  </a:txBody>
                  <a:tcPr/>
                </a:tc>
                <a:extLst>
                  <a:ext uri="{0D108BD9-81ED-4DB2-BD59-A6C34878D82A}">
                    <a16:rowId xmlns:a16="http://schemas.microsoft.com/office/drawing/2014/main" val="2997890093"/>
                  </a:ext>
                </a:extLst>
              </a:tr>
              <a:tr h="839203">
                <a:tc>
                  <a:txBody>
                    <a:bodyPr/>
                    <a:lstStyle/>
                    <a:p>
                      <a:r>
                        <a:rPr lang="it-IT" sz="1600" dirty="0"/>
                        <a:t>#medio di pivot incrementali per startup </a:t>
                      </a:r>
                      <a:r>
                        <a:rPr lang="it-IT" sz="1600" dirty="0">
                          <a:highlight>
                            <a:srgbClr val="00FF00"/>
                          </a:highlight>
                        </a:rPr>
                        <a:t>(su 270)</a:t>
                      </a:r>
                    </a:p>
                  </a:txBody>
                  <a:tcPr/>
                </a:tc>
                <a:tc>
                  <a:txBody>
                    <a:bodyPr/>
                    <a:lstStyle/>
                    <a:p>
                      <a:pPr algn="ctr"/>
                      <a:r>
                        <a:rPr lang="it-IT" sz="1600" dirty="0"/>
                        <a:t>1.04</a:t>
                      </a:r>
                    </a:p>
                  </a:txBody>
                  <a:tcPr>
                    <a:solidFill>
                      <a:schemeClr val="accent1">
                        <a:lumMod val="20000"/>
                        <a:lumOff val="80000"/>
                      </a:schemeClr>
                    </a:solidFill>
                  </a:tcPr>
                </a:tc>
                <a:tc>
                  <a:txBody>
                    <a:bodyPr/>
                    <a:lstStyle/>
                    <a:p>
                      <a:pPr algn="ctr"/>
                      <a:r>
                        <a:rPr lang="it-IT" sz="1600" dirty="0"/>
                        <a:t>1.27</a:t>
                      </a:r>
                    </a:p>
                  </a:txBody>
                  <a:tcPr>
                    <a:solidFill>
                      <a:schemeClr val="accent1">
                        <a:lumMod val="20000"/>
                        <a:lumOff val="80000"/>
                      </a:schemeClr>
                    </a:solidFill>
                  </a:tcPr>
                </a:tc>
                <a:tc>
                  <a:txBody>
                    <a:bodyPr/>
                    <a:lstStyle/>
                    <a:p>
                      <a:pPr algn="ctr"/>
                      <a:r>
                        <a:rPr lang="it-IT" sz="1600" dirty="0"/>
                        <a:t>1.41</a:t>
                      </a:r>
                    </a:p>
                    <a:p>
                      <a:pPr algn="ctr"/>
                      <a:endParaRPr lang="it-IT" sz="1600" dirty="0"/>
                    </a:p>
                  </a:txBody>
                  <a:tcPr>
                    <a:solidFill>
                      <a:schemeClr val="accent1">
                        <a:lumMod val="20000"/>
                        <a:lumOff val="80000"/>
                      </a:schemeClr>
                    </a:solidFill>
                  </a:tcPr>
                </a:tc>
                <a:extLst>
                  <a:ext uri="{0D108BD9-81ED-4DB2-BD59-A6C34878D82A}">
                    <a16:rowId xmlns:a16="http://schemas.microsoft.com/office/drawing/2014/main" val="705129050"/>
                  </a:ext>
                </a:extLst>
              </a:tr>
              <a:tr h="559784">
                <a:tc>
                  <a:txBody>
                    <a:bodyPr/>
                    <a:lstStyle/>
                    <a:p>
                      <a:r>
                        <a:rPr lang="it-IT" sz="1600" dirty="0"/>
                        <a:t>#medio di pivot radicali </a:t>
                      </a:r>
                      <a:r>
                        <a:rPr lang="it-IT" sz="1600" dirty="0">
                          <a:highlight>
                            <a:srgbClr val="00FF00"/>
                          </a:highlight>
                        </a:rPr>
                        <a:t>(su 270)</a:t>
                      </a:r>
                    </a:p>
                  </a:txBody>
                  <a:tcPr/>
                </a:tc>
                <a:tc>
                  <a:txBody>
                    <a:bodyPr/>
                    <a:lstStyle/>
                    <a:p>
                      <a:pPr algn="ctr"/>
                      <a:r>
                        <a:rPr lang="it-IT" sz="1600" dirty="0"/>
                        <a:t>0.10</a:t>
                      </a:r>
                    </a:p>
                  </a:txBody>
                  <a:tcPr>
                    <a:solidFill>
                      <a:schemeClr val="accent2">
                        <a:lumMod val="20000"/>
                        <a:lumOff val="80000"/>
                      </a:schemeClr>
                    </a:solidFill>
                  </a:tcPr>
                </a:tc>
                <a:tc>
                  <a:txBody>
                    <a:bodyPr/>
                    <a:lstStyle/>
                    <a:p>
                      <a:pPr algn="ctr"/>
                      <a:r>
                        <a:rPr lang="it-IT" sz="1600" dirty="0"/>
                        <a:t>0.15</a:t>
                      </a:r>
                    </a:p>
                  </a:txBody>
                  <a:tcPr>
                    <a:solidFill>
                      <a:schemeClr val="accent2">
                        <a:lumMod val="20000"/>
                        <a:lumOff val="80000"/>
                      </a:schemeClr>
                    </a:solidFill>
                  </a:tcPr>
                </a:tc>
                <a:tc>
                  <a:txBody>
                    <a:bodyPr/>
                    <a:lstStyle/>
                    <a:p>
                      <a:pPr algn="ctr"/>
                      <a:r>
                        <a:rPr lang="it-IT" sz="1600" dirty="0"/>
                        <a:t>0.21</a:t>
                      </a:r>
                    </a:p>
                  </a:txBody>
                  <a:tcPr>
                    <a:solidFill>
                      <a:schemeClr val="accent2">
                        <a:lumMod val="20000"/>
                        <a:lumOff val="80000"/>
                      </a:schemeClr>
                    </a:solidFill>
                  </a:tcPr>
                </a:tc>
                <a:extLst>
                  <a:ext uri="{0D108BD9-81ED-4DB2-BD59-A6C34878D82A}">
                    <a16:rowId xmlns:a16="http://schemas.microsoft.com/office/drawing/2014/main" val="2579845824"/>
                  </a:ext>
                </a:extLst>
              </a:tr>
              <a:tr h="995335">
                <a:tc>
                  <a:txBody>
                    <a:bodyPr/>
                    <a:lstStyle/>
                    <a:p>
                      <a:r>
                        <a:rPr lang="it-IT" sz="1600" dirty="0"/>
                        <a:t>#startup che hanno fatto almeno 1 pivot incrementale </a:t>
                      </a:r>
                      <a:r>
                        <a:rPr lang="it-IT" sz="1600" dirty="0">
                          <a:highlight>
                            <a:srgbClr val="00FF00"/>
                          </a:highlight>
                        </a:rPr>
                        <a:t>(su 270)</a:t>
                      </a:r>
                      <a:endParaRPr lang="it-IT" sz="1600" dirty="0"/>
                    </a:p>
                  </a:txBody>
                  <a:tcPr/>
                </a:tc>
                <a:tc>
                  <a:txBody>
                    <a:bodyPr/>
                    <a:lstStyle/>
                    <a:p>
                      <a:pPr algn="ctr"/>
                      <a:r>
                        <a:rPr lang="it-IT" sz="1600" dirty="0"/>
                        <a:t>28 su 47</a:t>
                      </a:r>
                      <a:r>
                        <a:rPr lang="it-IT" sz="1600" dirty="0">
                          <a:sym typeface="Wingdings" panose="05000000000000000000" pitchFamily="2" charset="2"/>
                        </a:rPr>
                        <a:t> 59,6%</a:t>
                      </a:r>
                      <a:endParaRPr lang="it-IT" sz="1600" dirty="0"/>
                    </a:p>
                  </a:txBody>
                  <a:tcPr/>
                </a:tc>
                <a:tc>
                  <a:txBody>
                    <a:bodyPr/>
                    <a:lstStyle/>
                    <a:p>
                      <a:pPr algn="ctr"/>
                      <a:r>
                        <a:rPr lang="it-IT" sz="1600" dirty="0"/>
                        <a:t>45 su 59</a:t>
                      </a:r>
                      <a:r>
                        <a:rPr lang="it-IT" sz="1600" dirty="0">
                          <a:sym typeface="Wingdings" panose="05000000000000000000" pitchFamily="2" charset="2"/>
                        </a:rPr>
                        <a:t> </a:t>
                      </a:r>
                      <a:r>
                        <a:rPr lang="it-IT" sz="1600" b="1" dirty="0">
                          <a:sym typeface="Wingdings" panose="05000000000000000000" pitchFamily="2" charset="2"/>
                        </a:rPr>
                        <a:t>76,3%</a:t>
                      </a:r>
                      <a:endParaRPr lang="it-IT" sz="1600" b="1" dirty="0"/>
                    </a:p>
                  </a:txBody>
                  <a:tcPr/>
                </a:tc>
                <a:tc>
                  <a:txBody>
                    <a:bodyPr/>
                    <a:lstStyle/>
                    <a:p>
                      <a:pPr algn="ctr"/>
                      <a:r>
                        <a:rPr lang="it-IT" sz="1600" b="1" dirty="0"/>
                        <a:t>127 su 164 </a:t>
                      </a:r>
                      <a:r>
                        <a:rPr lang="it-IT" sz="1600" b="1" dirty="0">
                          <a:sym typeface="Wingdings" panose="05000000000000000000" pitchFamily="2" charset="2"/>
                        </a:rPr>
                        <a:t> 77,4%</a:t>
                      </a:r>
                      <a:endParaRPr lang="it-IT" sz="1600" b="1" dirty="0"/>
                    </a:p>
                    <a:p>
                      <a:pPr algn="ctr"/>
                      <a:endParaRPr lang="it-IT" sz="1600" b="1" dirty="0">
                        <a:highlight>
                          <a:srgbClr val="FFFF00"/>
                        </a:highlight>
                      </a:endParaRPr>
                    </a:p>
                  </a:txBody>
                  <a:tcPr/>
                </a:tc>
                <a:extLst>
                  <a:ext uri="{0D108BD9-81ED-4DB2-BD59-A6C34878D82A}">
                    <a16:rowId xmlns:a16="http://schemas.microsoft.com/office/drawing/2014/main" val="1191469282"/>
                  </a:ext>
                </a:extLst>
              </a:tr>
              <a:tr h="99533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dirty="0"/>
                        <a:t>#startup che hanno fatto almeno 1 pivot radicale </a:t>
                      </a:r>
                      <a:r>
                        <a:rPr lang="it-IT" sz="1600" dirty="0">
                          <a:highlight>
                            <a:srgbClr val="00FF00"/>
                          </a:highlight>
                        </a:rPr>
                        <a:t>(su 270)</a:t>
                      </a:r>
                      <a:endParaRPr lang="it-IT" sz="1600" dirty="0"/>
                    </a:p>
                    <a:p>
                      <a:endParaRPr lang="it-IT" sz="1600" dirty="0">
                        <a:highlight>
                          <a:srgbClr val="FFFF00"/>
                        </a:highlight>
                      </a:endParaRPr>
                    </a:p>
                  </a:txBody>
                  <a:tcPr/>
                </a:tc>
                <a:tc>
                  <a:txBody>
                    <a:bodyPr/>
                    <a:lstStyle/>
                    <a:p>
                      <a:pPr algn="ctr"/>
                      <a:r>
                        <a:rPr lang="it-IT" sz="1600" dirty="0"/>
                        <a:t>4 su 47 </a:t>
                      </a:r>
                      <a:r>
                        <a:rPr lang="it-IT" sz="1600" dirty="0">
                          <a:sym typeface="Wingdings" panose="05000000000000000000" pitchFamily="2" charset="2"/>
                        </a:rPr>
                        <a:t> 8,5%</a:t>
                      </a:r>
                      <a:endParaRPr lang="it-IT" sz="1600" dirty="0"/>
                    </a:p>
                  </a:txBody>
                  <a:tcPr/>
                </a:tc>
                <a:tc>
                  <a:txBody>
                    <a:bodyPr/>
                    <a:lstStyle/>
                    <a:p>
                      <a:pPr algn="ctr"/>
                      <a:r>
                        <a:rPr lang="it-IT" sz="1600" dirty="0"/>
                        <a:t>8 su 59 </a:t>
                      </a:r>
                      <a:r>
                        <a:rPr lang="it-IT" sz="1600" dirty="0">
                          <a:sym typeface="Wingdings" panose="05000000000000000000" pitchFamily="2" charset="2"/>
                        </a:rPr>
                        <a:t> 13,6%</a:t>
                      </a:r>
                      <a:endParaRPr lang="it-IT" sz="1600" dirty="0"/>
                    </a:p>
                  </a:txBody>
                  <a:tcPr/>
                </a:tc>
                <a:tc>
                  <a:txBody>
                    <a:bodyPr/>
                    <a:lstStyle/>
                    <a:p>
                      <a:pPr algn="ctr"/>
                      <a:r>
                        <a:rPr lang="it-IT" sz="1600" b="1" dirty="0"/>
                        <a:t>28 su 164 </a:t>
                      </a:r>
                      <a:r>
                        <a:rPr lang="it-IT" sz="1600" b="1" dirty="0">
                          <a:sym typeface="Wingdings" panose="05000000000000000000" pitchFamily="2" charset="2"/>
                        </a:rPr>
                        <a:t> 17,1%</a:t>
                      </a:r>
                      <a:endParaRPr lang="it-IT" sz="1600" b="1" dirty="0"/>
                    </a:p>
                  </a:txBody>
                  <a:tcPr/>
                </a:tc>
                <a:extLst>
                  <a:ext uri="{0D108BD9-81ED-4DB2-BD59-A6C34878D82A}">
                    <a16:rowId xmlns:a16="http://schemas.microsoft.com/office/drawing/2014/main" val="1484256340"/>
                  </a:ext>
                </a:extLst>
              </a:tr>
            </a:tbl>
          </a:graphicData>
        </a:graphic>
      </p:graphicFrame>
      <p:sp>
        <p:nvSpPr>
          <p:cNvPr id="4" name="CasellaDiTesto 3">
            <a:extLst>
              <a:ext uri="{FF2B5EF4-FFF2-40B4-BE49-F238E27FC236}">
                <a16:creationId xmlns:a16="http://schemas.microsoft.com/office/drawing/2014/main" id="{EF60D0BF-0A95-4B99-BD4E-6101D23C0BD5}"/>
              </a:ext>
            </a:extLst>
          </p:cNvPr>
          <p:cNvSpPr txBox="1"/>
          <p:nvPr/>
        </p:nvSpPr>
        <p:spPr>
          <a:xfrm>
            <a:off x="4755007" y="1724510"/>
            <a:ext cx="2001078" cy="369332"/>
          </a:xfrm>
          <a:prstGeom prst="rect">
            <a:avLst/>
          </a:prstGeom>
          <a:noFill/>
        </p:spPr>
        <p:txBody>
          <a:bodyPr wrap="square">
            <a:spAutoFit/>
          </a:bodyPr>
          <a:lstStyle/>
          <a:p>
            <a:r>
              <a:rPr lang="it-IT" sz="1800" b="1" i="1" u="sng" dirty="0"/>
              <a:t>DARWINIANO</a:t>
            </a:r>
            <a:endParaRPr lang="it-IT" dirty="0"/>
          </a:p>
        </p:txBody>
      </p:sp>
      <p:sp>
        <p:nvSpPr>
          <p:cNvPr id="7" name="CasellaDiTesto 6">
            <a:extLst>
              <a:ext uri="{FF2B5EF4-FFF2-40B4-BE49-F238E27FC236}">
                <a16:creationId xmlns:a16="http://schemas.microsoft.com/office/drawing/2014/main" id="{5950A7DD-F6FC-452A-9EBA-7C460056F03A}"/>
              </a:ext>
            </a:extLst>
          </p:cNvPr>
          <p:cNvSpPr txBox="1"/>
          <p:nvPr/>
        </p:nvSpPr>
        <p:spPr>
          <a:xfrm>
            <a:off x="7213285" y="1744389"/>
            <a:ext cx="2199861" cy="369332"/>
          </a:xfrm>
          <a:prstGeom prst="rect">
            <a:avLst/>
          </a:prstGeom>
          <a:noFill/>
        </p:spPr>
        <p:txBody>
          <a:bodyPr wrap="square">
            <a:spAutoFit/>
          </a:bodyPr>
          <a:lstStyle/>
          <a:p>
            <a:r>
              <a:rPr lang="it-IT" sz="1800" b="1" i="1" u="sng" dirty="0"/>
              <a:t>COMUNITARIO</a:t>
            </a:r>
            <a:endParaRPr lang="it-IT" dirty="0"/>
          </a:p>
        </p:txBody>
      </p:sp>
      <p:sp>
        <p:nvSpPr>
          <p:cNvPr id="9" name="CasellaDiTesto 8">
            <a:extLst>
              <a:ext uri="{FF2B5EF4-FFF2-40B4-BE49-F238E27FC236}">
                <a16:creationId xmlns:a16="http://schemas.microsoft.com/office/drawing/2014/main" id="{438DB8C3-A9DD-4E8F-87FD-D0533F5817DA}"/>
              </a:ext>
            </a:extLst>
          </p:cNvPr>
          <p:cNvSpPr txBox="1"/>
          <p:nvPr/>
        </p:nvSpPr>
        <p:spPr>
          <a:xfrm>
            <a:off x="9870346" y="1725052"/>
            <a:ext cx="2101163" cy="369332"/>
          </a:xfrm>
          <a:prstGeom prst="rect">
            <a:avLst/>
          </a:prstGeom>
          <a:noFill/>
        </p:spPr>
        <p:txBody>
          <a:bodyPr wrap="square">
            <a:spAutoFit/>
          </a:bodyPr>
          <a:lstStyle/>
          <a:p>
            <a:r>
              <a:rPr lang="it-IT" sz="1800" b="1" i="1" u="sng" dirty="0"/>
              <a:t>MISSIONARIO</a:t>
            </a:r>
            <a:endParaRPr lang="it-IT" dirty="0"/>
          </a:p>
        </p:txBody>
      </p:sp>
      <p:sp>
        <p:nvSpPr>
          <p:cNvPr id="10" name="Rettangolo 9">
            <a:extLst>
              <a:ext uri="{FF2B5EF4-FFF2-40B4-BE49-F238E27FC236}">
                <a16:creationId xmlns:a16="http://schemas.microsoft.com/office/drawing/2014/main" id="{1AA106DC-20B8-4574-9100-CC915E4952C5}"/>
              </a:ext>
            </a:extLst>
          </p:cNvPr>
          <p:cNvSpPr/>
          <p:nvPr/>
        </p:nvSpPr>
        <p:spPr>
          <a:xfrm>
            <a:off x="-1125431" y="243592"/>
            <a:ext cx="13127312" cy="523220"/>
          </a:xfrm>
          <a:prstGeom prst="rect">
            <a:avLst/>
          </a:prstGeom>
          <a:noFill/>
        </p:spPr>
        <p:txBody>
          <a:bodyPr wrap="none" lIns="91440" tIns="45720" rIns="91440" bIns="45720">
            <a:spAutoFit/>
          </a:bodyPr>
          <a:lstStyle/>
          <a:p>
            <a:pPr algn="ctr"/>
            <a:r>
              <a:rPr lang="it-IT" sz="2800" b="0" cap="none" spc="0" dirty="0">
                <a:ln w="0"/>
                <a:solidFill>
                  <a:schemeClr val="tx1"/>
                </a:solidFill>
                <a:effectLst>
                  <a:outerShdw blurRad="38100" dist="19050" dir="2700000" algn="tl" rotWithShape="0">
                    <a:schemeClr val="dk1">
                      <a:alpha val="40000"/>
                    </a:schemeClr>
                  </a:outerShdw>
                </a:effectLst>
              </a:rPr>
              <a:t>Chi fa più pivot? Mi aspetto che scientifico faccia + </a:t>
            </a:r>
            <a:r>
              <a:rPr lang="it-IT" sz="2800" b="0" cap="none" spc="0" dirty="0" err="1">
                <a:ln w="0"/>
                <a:solidFill>
                  <a:schemeClr val="tx1"/>
                </a:solidFill>
                <a:effectLst>
                  <a:outerShdw blurRad="38100" dist="19050" dir="2700000" algn="tl" rotWithShape="0">
                    <a:schemeClr val="dk1">
                      <a:alpha val="40000"/>
                    </a:schemeClr>
                  </a:outerShdw>
                </a:effectLst>
              </a:rPr>
              <a:t>rad</a:t>
            </a:r>
            <a:r>
              <a:rPr lang="it-IT" sz="2800" b="0" cap="none" spc="0" dirty="0">
                <a:ln w="0"/>
                <a:solidFill>
                  <a:schemeClr val="tx1"/>
                </a:solidFill>
                <a:effectLst>
                  <a:outerShdw blurRad="38100" dist="19050" dir="2700000" algn="tl" rotWithShape="0">
                    <a:schemeClr val="dk1">
                      <a:alpha val="40000"/>
                    </a:schemeClr>
                  </a:outerShdw>
                </a:effectLst>
              </a:rPr>
              <a:t>, </a:t>
            </a:r>
            <a:r>
              <a:rPr lang="it-IT" sz="2800" b="0" cap="none" spc="0" dirty="0" err="1">
                <a:ln w="0"/>
                <a:solidFill>
                  <a:schemeClr val="tx1"/>
                </a:solidFill>
                <a:effectLst>
                  <a:outerShdw blurRad="38100" dist="19050" dir="2700000" algn="tl" rotWithShape="0">
                    <a:schemeClr val="dk1">
                      <a:alpha val="40000"/>
                    </a:schemeClr>
                  </a:outerShdw>
                </a:effectLst>
              </a:rPr>
              <a:t>piu</a:t>
            </a:r>
            <a:r>
              <a:rPr lang="it-IT" sz="2800" b="0" cap="none" spc="0" dirty="0">
                <a:ln w="0"/>
                <a:solidFill>
                  <a:schemeClr val="tx1"/>
                </a:solidFill>
                <a:effectLst>
                  <a:outerShdw blurRad="38100" dist="19050" dir="2700000" algn="tl" rotWithShape="0">
                    <a:schemeClr val="dk1">
                      <a:alpha val="40000"/>
                    </a:schemeClr>
                  </a:outerShdw>
                </a:effectLst>
              </a:rPr>
              <a:t> dropout idea </a:t>
            </a:r>
          </a:p>
        </p:txBody>
      </p:sp>
    </p:spTree>
    <p:extLst>
      <p:ext uri="{BB962C8B-B14F-4D97-AF65-F5344CB8AC3E}">
        <p14:creationId xmlns:p14="http://schemas.microsoft.com/office/powerpoint/2010/main" val="4463091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34F53607-A642-43D6-AC37-7D20DE6083FF}"/>
              </a:ext>
            </a:extLst>
          </p:cNvPr>
          <p:cNvSpPr/>
          <p:nvPr/>
        </p:nvSpPr>
        <p:spPr>
          <a:xfrm>
            <a:off x="130223" y="127917"/>
            <a:ext cx="9754411" cy="5386090"/>
          </a:xfrm>
          <a:prstGeom prst="rect">
            <a:avLst/>
          </a:prstGeom>
          <a:noFill/>
        </p:spPr>
        <p:txBody>
          <a:bodyPr wrap="square" lIns="91440" tIns="45720" rIns="91440" bIns="45720">
            <a:spAutoFit/>
          </a:bodyPr>
          <a:lstStyle/>
          <a:p>
            <a:pPr algn="just"/>
            <a:r>
              <a:rPr lang="it-IT" sz="3600" b="0" cap="none" spc="0" dirty="0">
                <a:ln w="0"/>
                <a:solidFill>
                  <a:schemeClr val="tx1"/>
                </a:solidFill>
                <a:effectLst>
                  <a:outerShdw blurRad="38100" dist="19050" dir="2700000" algn="tl" rotWithShape="0">
                    <a:schemeClr val="dk1">
                      <a:alpha val="40000"/>
                    </a:schemeClr>
                  </a:outerShdw>
                </a:effectLst>
              </a:rPr>
              <a:t>Valutazioni su Dropout</a:t>
            </a:r>
          </a:p>
          <a:p>
            <a:pPr algn="just"/>
            <a:endParaRPr lang="it-IT" sz="3600" dirty="0">
              <a:ln w="0"/>
              <a:effectLst>
                <a:outerShdw blurRad="38100" dist="19050" dir="2700000" algn="tl" rotWithShape="0">
                  <a:schemeClr val="dk1">
                    <a:alpha val="40000"/>
                  </a:schemeClr>
                </a:outerShdw>
              </a:effectLst>
            </a:endParaRPr>
          </a:p>
          <a:p>
            <a:pPr algn="just"/>
            <a:r>
              <a:rPr lang="it-IT" sz="3600" b="0" cap="none" spc="0" dirty="0">
                <a:ln w="0"/>
                <a:solidFill>
                  <a:schemeClr val="tx1"/>
                </a:solidFill>
                <a:effectLst>
                  <a:outerShdw blurRad="38100" dist="19050" dir="2700000" algn="tl" rotWithShape="0">
                    <a:schemeClr val="dk1">
                      <a:alpha val="40000"/>
                    </a:schemeClr>
                  </a:outerShdw>
                </a:effectLst>
              </a:rPr>
              <a:t>NOTA </a:t>
            </a:r>
            <a:r>
              <a:rPr lang="it-IT" sz="3600" b="0" cap="none" spc="0" dirty="0">
                <a:ln w="0"/>
                <a:solidFill>
                  <a:schemeClr val="tx1"/>
                </a:solidFill>
                <a:effectLst>
                  <a:outerShdw blurRad="38100" dist="19050" dir="2700000" algn="tl" rotWithShape="0">
                    <a:schemeClr val="dk1">
                      <a:alpha val="40000"/>
                    </a:schemeClr>
                  </a:outerShdw>
                </a:effectLst>
                <a:sym typeface="Wingdings" panose="05000000000000000000" pitchFamily="2" charset="2"/>
              </a:rPr>
              <a:t> </a:t>
            </a:r>
            <a:r>
              <a:rPr lang="it-IT" sz="3600" b="0" cap="none" spc="0" dirty="0">
                <a:ln w="0"/>
                <a:solidFill>
                  <a:schemeClr val="tx1"/>
                </a:solidFill>
                <a:effectLst>
                  <a:outerShdw blurRad="38100" dist="19050" dir="2700000" algn="tl" rotWithShape="0">
                    <a:schemeClr val="dk1">
                      <a:alpha val="40000"/>
                    </a:schemeClr>
                  </a:outerShdw>
                </a:effectLst>
              </a:rPr>
              <a:t>La costruzione del database</a:t>
            </a:r>
          </a:p>
          <a:p>
            <a:pPr algn="just"/>
            <a:r>
              <a:rPr lang="it-IT" b="0" cap="none" spc="0" dirty="0">
                <a:ln w="0"/>
                <a:solidFill>
                  <a:schemeClr val="tx1"/>
                </a:solidFill>
                <a:effectLst>
                  <a:outerShdw blurRad="38100" dist="19050" dir="2700000" algn="tl" rotWithShape="0">
                    <a:schemeClr val="dk1">
                      <a:alpha val="40000"/>
                    </a:schemeClr>
                  </a:outerShdw>
                </a:effectLst>
              </a:rPr>
              <a:t>All’inizio del percorso, 384 startup hanno compilato la survey e dunque sono state classificate in una del</a:t>
            </a:r>
            <a:r>
              <a:rPr lang="it-IT" dirty="0">
                <a:ln w="0"/>
                <a:effectLst>
                  <a:outerShdw blurRad="38100" dist="19050" dir="2700000" algn="tl" rotWithShape="0">
                    <a:schemeClr val="dk1">
                      <a:alpha val="40000"/>
                    </a:schemeClr>
                  </a:outerShdw>
                </a:effectLst>
              </a:rPr>
              <a:t>le tre identità. Le 384 nella loro completezza sono state usate per creare i tre profili e capire le caratteristiche di ogni gruppo. Successivamente, per creare il DB di regressione statistica, sono state tolte:</a:t>
            </a:r>
          </a:p>
          <a:p>
            <a:pPr marL="285750" indent="-285750" algn="just">
              <a:buFont typeface="Arial" panose="020B0604020202020204" pitchFamily="34" charset="0"/>
              <a:buChar char="•"/>
            </a:pPr>
            <a:r>
              <a:rPr lang="it-IT" dirty="0">
                <a:ln w="0"/>
                <a:effectLst>
                  <a:outerShdw blurRad="38100" dist="19050" dir="2700000" algn="tl" rotWithShape="0">
                    <a:schemeClr val="dk1">
                      <a:alpha val="40000"/>
                    </a:schemeClr>
                  </a:outerShdw>
                </a:effectLst>
              </a:rPr>
              <a:t>Le startup del controllo puro, che non hanno seguito nessuna classe del corso;</a:t>
            </a:r>
          </a:p>
          <a:p>
            <a:pPr algn="just"/>
            <a:endParaRPr lang="it-IT" dirty="0">
              <a:ln w="0"/>
              <a:effectLst>
                <a:outerShdw blurRad="38100" dist="19050" dir="2700000" algn="tl" rotWithShape="0">
                  <a:schemeClr val="dk1">
                    <a:alpha val="40000"/>
                  </a:schemeClr>
                </a:outerShdw>
              </a:effectLst>
            </a:endParaRPr>
          </a:p>
          <a:p>
            <a:pPr algn="just"/>
            <a:r>
              <a:rPr lang="it-IT" b="1" i="1" dirty="0">
                <a:ln w="0"/>
                <a:solidFill>
                  <a:srgbClr val="FF0000"/>
                </a:solidFill>
                <a:effectLst>
                  <a:outerShdw blurRad="38100" dist="19050" dir="2700000" algn="tl" rotWithShape="0">
                    <a:schemeClr val="dk1">
                      <a:alpha val="40000"/>
                    </a:schemeClr>
                  </a:outerShdw>
                </a:effectLst>
              </a:rPr>
              <a:t>Questa volta non sono state tolte le startup che hanno abbandonato al Round 1, proprio perché anch’esse ha senso tenerle nella valutazione di abbandono del percorso</a:t>
            </a:r>
            <a:r>
              <a:rPr lang="it-IT" dirty="0">
                <a:ln w="0"/>
                <a:effectLst>
                  <a:outerShdw blurRad="38100" dist="19050" dir="2700000" algn="tl" rotWithShape="0">
                    <a:schemeClr val="dk1">
                      <a:alpha val="40000"/>
                    </a:schemeClr>
                  </a:outerShdw>
                </a:effectLst>
              </a:rPr>
              <a:t>. </a:t>
            </a:r>
          </a:p>
          <a:p>
            <a:pPr algn="just"/>
            <a:r>
              <a:rPr lang="it-IT" dirty="0">
                <a:ln w="0"/>
                <a:effectLst>
                  <a:outerShdw blurRad="38100" dist="19050" dir="2700000" algn="tl" rotWithShape="0">
                    <a:schemeClr val="dk1">
                      <a:alpha val="40000"/>
                    </a:schemeClr>
                  </a:outerShdw>
                </a:effectLst>
              </a:rPr>
              <a:t>Da questa pulizia, è sorto un database per la regressione con 308 startup residue. La slide successiva analizza queste 308. </a:t>
            </a:r>
          </a:p>
          <a:p>
            <a:pPr marL="285750" indent="-285750" algn="just">
              <a:buFont typeface="Arial" panose="020B0604020202020204" pitchFamily="34" charset="0"/>
              <a:buChar char="•"/>
            </a:pPr>
            <a:endParaRPr lang="it-IT" b="0" cap="none" spc="0" dirty="0">
              <a:ln w="0"/>
              <a:solidFill>
                <a:schemeClr val="tx1"/>
              </a:solidFill>
              <a:effectLst>
                <a:outerShdw blurRad="38100" dist="19050" dir="2700000" algn="tl" rotWithShape="0">
                  <a:schemeClr val="dk1">
                    <a:alpha val="40000"/>
                  </a:schemeClr>
                </a:outerShdw>
              </a:effectLst>
            </a:endParaRPr>
          </a:p>
          <a:p>
            <a:pPr algn="just"/>
            <a:endParaRPr lang="it-IT" sz="2000" b="0" cap="none" spc="0" dirty="0">
              <a:ln w="0"/>
              <a:solidFill>
                <a:schemeClr val="tx1"/>
              </a:solidFill>
              <a:effectLst>
                <a:outerShdw blurRad="38100" dist="19050" dir="2700000" algn="tl" rotWithShape="0">
                  <a:schemeClr val="dk1">
                    <a:alpha val="40000"/>
                  </a:schemeClr>
                </a:outerShdw>
              </a:effectLst>
            </a:endParaRPr>
          </a:p>
        </p:txBody>
      </p:sp>
      <p:graphicFrame>
        <p:nvGraphicFramePr>
          <p:cNvPr id="3" name="Tabella 3">
            <a:extLst>
              <a:ext uri="{FF2B5EF4-FFF2-40B4-BE49-F238E27FC236}">
                <a16:creationId xmlns:a16="http://schemas.microsoft.com/office/drawing/2014/main" id="{36356B77-C884-4849-ADE5-FA9863B4BAD8}"/>
              </a:ext>
            </a:extLst>
          </p:cNvPr>
          <p:cNvGraphicFramePr>
            <a:graphicFrameLocks noGrp="1"/>
          </p:cNvGraphicFramePr>
          <p:nvPr>
            <p:extLst>
              <p:ext uri="{D42A27DB-BD31-4B8C-83A1-F6EECF244321}">
                <p14:modId xmlns:p14="http://schemas.microsoft.com/office/powerpoint/2010/main" val="3282153766"/>
              </p:ext>
            </p:extLst>
          </p:nvPr>
        </p:nvGraphicFramePr>
        <p:xfrm>
          <a:off x="2307366" y="5277001"/>
          <a:ext cx="8127999" cy="1285804"/>
        </p:xfrm>
        <a:graphic>
          <a:graphicData uri="http://schemas.openxmlformats.org/drawingml/2006/table">
            <a:tbl>
              <a:tblPr firstRow="1" bandRow="1">
                <a:tableStyleId>{F5AB1C69-6EDB-4FF4-983F-18BD219EF322}</a:tableStyleId>
              </a:tblPr>
              <a:tblGrid>
                <a:gridCol w="4390688">
                  <a:extLst>
                    <a:ext uri="{9D8B030D-6E8A-4147-A177-3AD203B41FA5}">
                      <a16:colId xmlns:a16="http://schemas.microsoft.com/office/drawing/2014/main" val="1250587180"/>
                    </a:ext>
                  </a:extLst>
                </a:gridCol>
                <a:gridCol w="1267550">
                  <a:extLst>
                    <a:ext uri="{9D8B030D-6E8A-4147-A177-3AD203B41FA5}">
                      <a16:colId xmlns:a16="http://schemas.microsoft.com/office/drawing/2014/main" val="2310343134"/>
                    </a:ext>
                  </a:extLst>
                </a:gridCol>
                <a:gridCol w="849389">
                  <a:extLst>
                    <a:ext uri="{9D8B030D-6E8A-4147-A177-3AD203B41FA5}">
                      <a16:colId xmlns:a16="http://schemas.microsoft.com/office/drawing/2014/main" val="2711761894"/>
                    </a:ext>
                  </a:extLst>
                </a:gridCol>
                <a:gridCol w="810186">
                  <a:extLst>
                    <a:ext uri="{9D8B030D-6E8A-4147-A177-3AD203B41FA5}">
                      <a16:colId xmlns:a16="http://schemas.microsoft.com/office/drawing/2014/main" val="1548744857"/>
                    </a:ext>
                  </a:extLst>
                </a:gridCol>
                <a:gridCol w="810186">
                  <a:extLst>
                    <a:ext uri="{9D8B030D-6E8A-4147-A177-3AD203B41FA5}">
                      <a16:colId xmlns:a16="http://schemas.microsoft.com/office/drawing/2014/main" val="1250275552"/>
                    </a:ext>
                  </a:extLst>
                </a:gridCol>
              </a:tblGrid>
              <a:tr h="331107">
                <a:tc>
                  <a:txBody>
                    <a:bodyPr/>
                    <a:lstStyle/>
                    <a:p>
                      <a:endParaRPr lang="it-IT" dirty="0"/>
                    </a:p>
                  </a:txBody>
                  <a:tcPr/>
                </a:tc>
                <a:tc>
                  <a:txBody>
                    <a:bodyPr/>
                    <a:lstStyle/>
                    <a:p>
                      <a:pPr algn="ctr"/>
                      <a:r>
                        <a:rPr lang="it-IT" dirty="0"/>
                        <a:t>DA</a:t>
                      </a:r>
                    </a:p>
                  </a:txBody>
                  <a:tcPr/>
                </a:tc>
                <a:tc>
                  <a:txBody>
                    <a:bodyPr/>
                    <a:lstStyle/>
                    <a:p>
                      <a:pPr algn="ctr"/>
                      <a:r>
                        <a:rPr lang="it-IT" dirty="0"/>
                        <a:t>CO</a:t>
                      </a:r>
                    </a:p>
                  </a:txBody>
                  <a:tcPr/>
                </a:tc>
                <a:tc>
                  <a:txBody>
                    <a:bodyPr/>
                    <a:lstStyle/>
                    <a:p>
                      <a:pPr algn="ctr"/>
                      <a:r>
                        <a:rPr lang="it-IT" dirty="0"/>
                        <a:t>MI</a:t>
                      </a:r>
                    </a:p>
                  </a:txBody>
                  <a:tcPr/>
                </a:tc>
                <a:tc>
                  <a:txBody>
                    <a:bodyPr/>
                    <a:lstStyle/>
                    <a:p>
                      <a:pPr algn="ctr"/>
                      <a:r>
                        <a:rPr lang="it-IT" dirty="0"/>
                        <a:t>tot</a:t>
                      </a:r>
                    </a:p>
                  </a:txBody>
                  <a:tcPr/>
                </a:tc>
                <a:extLst>
                  <a:ext uri="{0D108BD9-81ED-4DB2-BD59-A6C34878D82A}">
                    <a16:rowId xmlns:a16="http://schemas.microsoft.com/office/drawing/2014/main" val="2024382477"/>
                  </a:ext>
                </a:extLst>
              </a:tr>
              <a:tr h="415118">
                <a:tc>
                  <a:txBody>
                    <a:bodyPr/>
                    <a:lstStyle/>
                    <a:p>
                      <a:r>
                        <a:rPr lang="it-IT" sz="1600" dirty="0"/>
                        <a:t>Tot iniziale</a:t>
                      </a:r>
                    </a:p>
                  </a:txBody>
                  <a:tcPr/>
                </a:tc>
                <a:tc>
                  <a:txBody>
                    <a:bodyPr/>
                    <a:lstStyle/>
                    <a:p>
                      <a:pPr algn="ctr"/>
                      <a:r>
                        <a:rPr lang="it-IT" dirty="0"/>
                        <a:t>73</a:t>
                      </a:r>
                    </a:p>
                  </a:txBody>
                  <a:tcPr/>
                </a:tc>
                <a:tc>
                  <a:txBody>
                    <a:bodyPr/>
                    <a:lstStyle/>
                    <a:p>
                      <a:pPr algn="ctr"/>
                      <a:r>
                        <a:rPr lang="it-IT" dirty="0"/>
                        <a:t>91</a:t>
                      </a:r>
                    </a:p>
                  </a:txBody>
                  <a:tcPr/>
                </a:tc>
                <a:tc>
                  <a:txBody>
                    <a:bodyPr/>
                    <a:lstStyle/>
                    <a:p>
                      <a:pPr algn="ctr"/>
                      <a:r>
                        <a:rPr lang="it-IT" dirty="0"/>
                        <a:t>220</a:t>
                      </a:r>
                    </a:p>
                  </a:txBody>
                  <a:tcPr/>
                </a:tc>
                <a:tc>
                  <a:txBody>
                    <a:bodyPr/>
                    <a:lstStyle/>
                    <a:p>
                      <a:pPr algn="ctr"/>
                      <a:r>
                        <a:rPr lang="it-IT" dirty="0"/>
                        <a:t>384</a:t>
                      </a:r>
                    </a:p>
                  </a:txBody>
                  <a:tcPr/>
                </a:tc>
                <a:extLst>
                  <a:ext uri="{0D108BD9-81ED-4DB2-BD59-A6C34878D82A}">
                    <a16:rowId xmlns:a16="http://schemas.microsoft.com/office/drawing/2014/main" val="2238070026"/>
                  </a:ext>
                </a:extLst>
              </a:tr>
              <a:tr h="504926">
                <a:tc>
                  <a:txBody>
                    <a:bodyPr/>
                    <a:lstStyle/>
                    <a:p>
                      <a:r>
                        <a:rPr lang="it-IT" sz="1600" dirty="0"/>
                        <a:t>Tot senza controllo puro CP</a:t>
                      </a:r>
                    </a:p>
                  </a:txBody>
                  <a:tcPr/>
                </a:tc>
                <a:tc>
                  <a:txBody>
                    <a:bodyPr/>
                    <a:lstStyle/>
                    <a:p>
                      <a:pPr algn="ctr"/>
                      <a:r>
                        <a:rPr lang="it-IT" dirty="0"/>
                        <a:t>56</a:t>
                      </a:r>
                    </a:p>
                  </a:txBody>
                  <a:tcPr/>
                </a:tc>
                <a:tc>
                  <a:txBody>
                    <a:bodyPr/>
                    <a:lstStyle/>
                    <a:p>
                      <a:pPr algn="ctr"/>
                      <a:r>
                        <a:rPr lang="it-IT" dirty="0"/>
                        <a:t>73</a:t>
                      </a:r>
                    </a:p>
                  </a:txBody>
                  <a:tcPr/>
                </a:tc>
                <a:tc>
                  <a:txBody>
                    <a:bodyPr/>
                    <a:lstStyle/>
                    <a:p>
                      <a:pPr algn="ctr"/>
                      <a:r>
                        <a:rPr lang="it-IT" dirty="0"/>
                        <a:t>179</a:t>
                      </a:r>
                    </a:p>
                  </a:txBody>
                  <a:tcPr/>
                </a:tc>
                <a:tc>
                  <a:txBody>
                    <a:bodyPr/>
                    <a:lstStyle/>
                    <a:p>
                      <a:pPr algn="ctr"/>
                      <a:r>
                        <a:rPr lang="it-IT" dirty="0">
                          <a:highlight>
                            <a:srgbClr val="00FF00"/>
                          </a:highlight>
                        </a:rPr>
                        <a:t>308</a:t>
                      </a:r>
                    </a:p>
                  </a:txBody>
                  <a:tcPr/>
                </a:tc>
                <a:extLst>
                  <a:ext uri="{0D108BD9-81ED-4DB2-BD59-A6C34878D82A}">
                    <a16:rowId xmlns:a16="http://schemas.microsoft.com/office/drawing/2014/main" val="3218295208"/>
                  </a:ext>
                </a:extLst>
              </a:tr>
            </a:tbl>
          </a:graphicData>
        </a:graphic>
      </p:graphicFrame>
    </p:spTree>
    <p:extLst>
      <p:ext uri="{BB962C8B-B14F-4D97-AF65-F5344CB8AC3E}">
        <p14:creationId xmlns:p14="http://schemas.microsoft.com/office/powerpoint/2010/main" val="14282161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23">
            <a:extLst>
              <a:ext uri="{FF2B5EF4-FFF2-40B4-BE49-F238E27FC236}">
                <a16:creationId xmlns:a16="http://schemas.microsoft.com/office/drawing/2014/main" id="{89083C0B-5F65-48D4-A0F5-CC157FE0494A}"/>
              </a:ext>
            </a:extLst>
          </p:cNvPr>
          <p:cNvGraphicFramePr>
            <a:graphicFrameLocks noGrp="1"/>
          </p:cNvGraphicFramePr>
          <p:nvPr>
            <p:extLst>
              <p:ext uri="{D42A27DB-BD31-4B8C-83A1-F6EECF244321}">
                <p14:modId xmlns:p14="http://schemas.microsoft.com/office/powerpoint/2010/main" val="2360854463"/>
              </p:ext>
            </p:extLst>
          </p:nvPr>
        </p:nvGraphicFramePr>
        <p:xfrm>
          <a:off x="2167422" y="1837949"/>
          <a:ext cx="9833114" cy="2361482"/>
        </p:xfrm>
        <a:graphic>
          <a:graphicData uri="http://schemas.openxmlformats.org/drawingml/2006/table">
            <a:tbl>
              <a:tblPr firstRow="1" bandRow="1">
                <a:tableStyleId>{21E4AEA4-8DFA-4A89-87EB-49C32662AFE0}</a:tableStyleId>
              </a:tblPr>
              <a:tblGrid>
                <a:gridCol w="2489483">
                  <a:extLst>
                    <a:ext uri="{9D8B030D-6E8A-4147-A177-3AD203B41FA5}">
                      <a16:colId xmlns:a16="http://schemas.microsoft.com/office/drawing/2014/main" val="2866320893"/>
                    </a:ext>
                  </a:extLst>
                </a:gridCol>
                <a:gridCol w="2447877">
                  <a:extLst>
                    <a:ext uri="{9D8B030D-6E8A-4147-A177-3AD203B41FA5}">
                      <a16:colId xmlns:a16="http://schemas.microsoft.com/office/drawing/2014/main" val="3078758149"/>
                    </a:ext>
                  </a:extLst>
                </a:gridCol>
                <a:gridCol w="2447877">
                  <a:extLst>
                    <a:ext uri="{9D8B030D-6E8A-4147-A177-3AD203B41FA5}">
                      <a16:colId xmlns:a16="http://schemas.microsoft.com/office/drawing/2014/main" val="1061364533"/>
                    </a:ext>
                  </a:extLst>
                </a:gridCol>
                <a:gridCol w="2447877">
                  <a:extLst>
                    <a:ext uri="{9D8B030D-6E8A-4147-A177-3AD203B41FA5}">
                      <a16:colId xmlns:a16="http://schemas.microsoft.com/office/drawing/2014/main" val="124809774"/>
                    </a:ext>
                  </a:extLst>
                </a:gridCol>
              </a:tblGrid>
              <a:tr h="370812">
                <a:tc>
                  <a:txBody>
                    <a:bodyPr/>
                    <a:lstStyle/>
                    <a:p>
                      <a:r>
                        <a:rPr lang="it-IT" sz="1600" dirty="0"/>
                        <a:t>Categoria</a:t>
                      </a:r>
                    </a:p>
                  </a:txBody>
                  <a:tcPr/>
                </a:tc>
                <a:tc>
                  <a:txBody>
                    <a:bodyPr/>
                    <a:lstStyle/>
                    <a:p>
                      <a:r>
                        <a:rPr lang="it-IT" sz="1600" dirty="0"/>
                        <a:t>Valori</a:t>
                      </a:r>
                    </a:p>
                  </a:txBody>
                  <a:tcPr/>
                </a:tc>
                <a:tc>
                  <a:txBody>
                    <a:bodyPr/>
                    <a:lstStyle/>
                    <a:p>
                      <a:endParaRPr lang="it-IT" sz="1600" dirty="0"/>
                    </a:p>
                  </a:txBody>
                  <a:tcPr/>
                </a:tc>
                <a:tc>
                  <a:txBody>
                    <a:bodyPr/>
                    <a:lstStyle/>
                    <a:p>
                      <a:endParaRPr lang="it-IT" sz="1600" dirty="0"/>
                    </a:p>
                  </a:txBody>
                  <a:tcPr/>
                </a:tc>
                <a:extLst>
                  <a:ext uri="{0D108BD9-81ED-4DB2-BD59-A6C34878D82A}">
                    <a16:rowId xmlns:a16="http://schemas.microsoft.com/office/drawing/2014/main" val="2997890093"/>
                  </a:ext>
                </a:extLst>
              </a:tr>
              <a:tr h="995335">
                <a:tc>
                  <a:txBody>
                    <a:bodyPr/>
                    <a:lstStyle/>
                    <a:p>
                      <a:r>
                        <a:rPr lang="it-IT" sz="1600" dirty="0"/>
                        <a:t>#startup che hanno fatto almeno 1 dropout idea</a:t>
                      </a:r>
                    </a:p>
                  </a:txBody>
                  <a:tcPr/>
                </a:tc>
                <a:tc>
                  <a:txBody>
                    <a:bodyPr/>
                    <a:lstStyle/>
                    <a:p>
                      <a:pPr algn="ctr"/>
                      <a:r>
                        <a:rPr lang="it-IT" sz="1600" dirty="0"/>
                        <a:t>10 su 56 </a:t>
                      </a:r>
                      <a:r>
                        <a:rPr lang="it-IT" sz="1600" dirty="0">
                          <a:sym typeface="Wingdings" panose="05000000000000000000" pitchFamily="2" charset="2"/>
                        </a:rPr>
                        <a:t> 18%</a:t>
                      </a:r>
                      <a:endParaRPr lang="it-IT" sz="1600" dirty="0"/>
                    </a:p>
                  </a:txBody>
                  <a:tcPr/>
                </a:tc>
                <a:tc>
                  <a:txBody>
                    <a:bodyPr/>
                    <a:lstStyle/>
                    <a:p>
                      <a:pPr algn="ctr"/>
                      <a:r>
                        <a:rPr lang="it-IT" sz="1600" dirty="0">
                          <a:highlight>
                            <a:srgbClr val="FFFF00"/>
                          </a:highlight>
                        </a:rPr>
                        <a:t>12 su 73 </a:t>
                      </a:r>
                      <a:r>
                        <a:rPr lang="it-IT" sz="1600" dirty="0">
                          <a:highlight>
                            <a:srgbClr val="FFFF00"/>
                          </a:highlight>
                          <a:sym typeface="Wingdings" panose="05000000000000000000" pitchFamily="2" charset="2"/>
                        </a:rPr>
                        <a:t> 16.5%</a:t>
                      </a:r>
                      <a:endParaRPr lang="it-IT" sz="1600" dirty="0">
                        <a:highlight>
                          <a:srgbClr val="FFFF00"/>
                        </a:highlight>
                      </a:endParaRPr>
                    </a:p>
                  </a:txBody>
                  <a:tcPr/>
                </a:tc>
                <a:tc>
                  <a:txBody>
                    <a:bodyPr/>
                    <a:lstStyle/>
                    <a:p>
                      <a:pPr algn="ctr"/>
                      <a:r>
                        <a:rPr lang="it-IT" sz="1600" dirty="0"/>
                        <a:t>36 su 179 </a:t>
                      </a:r>
                      <a:r>
                        <a:rPr lang="it-IT" sz="1600" dirty="0">
                          <a:sym typeface="Wingdings" panose="05000000000000000000" pitchFamily="2" charset="2"/>
                        </a:rPr>
                        <a:t> 20%</a:t>
                      </a:r>
                      <a:endParaRPr lang="it-IT" sz="1600" dirty="0"/>
                    </a:p>
                  </a:txBody>
                  <a:tcPr/>
                </a:tc>
                <a:extLst>
                  <a:ext uri="{0D108BD9-81ED-4DB2-BD59-A6C34878D82A}">
                    <a16:rowId xmlns:a16="http://schemas.microsoft.com/office/drawing/2014/main" val="4236505738"/>
                  </a:ext>
                </a:extLst>
              </a:tr>
              <a:tr h="995335">
                <a:tc>
                  <a:txBody>
                    <a:bodyPr/>
                    <a:lstStyle/>
                    <a:p>
                      <a:r>
                        <a:rPr lang="it-IT" sz="1600" dirty="0"/>
                        <a:t>#startup che hanno fatto dropout IVL</a:t>
                      </a:r>
                    </a:p>
                  </a:txBody>
                  <a:tcPr/>
                </a:tc>
                <a:tc>
                  <a:txBody>
                    <a:bodyPr/>
                    <a:lstStyle/>
                    <a:p>
                      <a:pPr algn="ctr"/>
                      <a:r>
                        <a:rPr lang="it-IT" sz="1600" dirty="0"/>
                        <a:t>18 su 56 </a:t>
                      </a:r>
                      <a:r>
                        <a:rPr lang="it-IT" sz="1600" dirty="0">
                          <a:sym typeface="Wingdings" panose="05000000000000000000" pitchFamily="2" charset="2"/>
                        </a:rPr>
                        <a:t> 32%</a:t>
                      </a:r>
                      <a:endParaRPr lang="it-IT" sz="1600" dirty="0"/>
                    </a:p>
                  </a:txBody>
                  <a:tcPr/>
                </a:tc>
                <a:tc>
                  <a:txBody>
                    <a:bodyPr/>
                    <a:lstStyle/>
                    <a:p>
                      <a:pPr algn="ctr"/>
                      <a:r>
                        <a:rPr lang="it-IT" sz="1600" dirty="0">
                          <a:highlight>
                            <a:srgbClr val="FFFF00"/>
                          </a:highlight>
                        </a:rPr>
                        <a:t>32 su 73 </a:t>
                      </a:r>
                      <a:r>
                        <a:rPr lang="it-IT" sz="1600" dirty="0">
                          <a:highlight>
                            <a:srgbClr val="FFFF00"/>
                          </a:highlight>
                          <a:sym typeface="Wingdings" panose="05000000000000000000" pitchFamily="2" charset="2"/>
                        </a:rPr>
                        <a:t> 44%</a:t>
                      </a:r>
                      <a:endParaRPr lang="it-IT" sz="1600" dirty="0">
                        <a:highlight>
                          <a:srgbClr val="FFFF00"/>
                        </a:highlight>
                      </a:endParaRPr>
                    </a:p>
                  </a:txBody>
                  <a:tcPr/>
                </a:tc>
                <a:tc>
                  <a:txBody>
                    <a:bodyPr/>
                    <a:lstStyle/>
                    <a:p>
                      <a:pPr algn="ctr"/>
                      <a:r>
                        <a:rPr lang="it-IT" sz="1600" dirty="0"/>
                        <a:t>54 su 179 </a:t>
                      </a:r>
                      <a:r>
                        <a:rPr lang="it-IT" sz="1600" dirty="0">
                          <a:sym typeface="Wingdings" panose="05000000000000000000" pitchFamily="2" charset="2"/>
                        </a:rPr>
                        <a:t> 30%</a:t>
                      </a:r>
                      <a:endParaRPr lang="it-IT" sz="1600" dirty="0"/>
                    </a:p>
                  </a:txBody>
                  <a:tcPr/>
                </a:tc>
                <a:extLst>
                  <a:ext uri="{0D108BD9-81ED-4DB2-BD59-A6C34878D82A}">
                    <a16:rowId xmlns:a16="http://schemas.microsoft.com/office/drawing/2014/main" val="2903848131"/>
                  </a:ext>
                </a:extLst>
              </a:tr>
            </a:tbl>
          </a:graphicData>
        </a:graphic>
      </p:graphicFrame>
      <p:sp>
        <p:nvSpPr>
          <p:cNvPr id="3" name="CasellaDiTesto 2">
            <a:extLst>
              <a:ext uri="{FF2B5EF4-FFF2-40B4-BE49-F238E27FC236}">
                <a16:creationId xmlns:a16="http://schemas.microsoft.com/office/drawing/2014/main" id="{B4669764-0D46-4046-8E0F-8B6327C800FF}"/>
              </a:ext>
            </a:extLst>
          </p:cNvPr>
          <p:cNvSpPr txBox="1"/>
          <p:nvPr/>
        </p:nvSpPr>
        <p:spPr>
          <a:xfrm>
            <a:off x="4929810" y="1444382"/>
            <a:ext cx="2001078" cy="369332"/>
          </a:xfrm>
          <a:prstGeom prst="rect">
            <a:avLst/>
          </a:prstGeom>
          <a:noFill/>
        </p:spPr>
        <p:txBody>
          <a:bodyPr wrap="square">
            <a:spAutoFit/>
          </a:bodyPr>
          <a:lstStyle/>
          <a:p>
            <a:r>
              <a:rPr lang="it-IT" sz="1800" b="1" i="1" u="sng" dirty="0"/>
              <a:t>DARWINIANO</a:t>
            </a:r>
            <a:endParaRPr lang="it-IT" dirty="0"/>
          </a:p>
        </p:txBody>
      </p:sp>
      <p:sp>
        <p:nvSpPr>
          <p:cNvPr id="4" name="CasellaDiTesto 3">
            <a:extLst>
              <a:ext uri="{FF2B5EF4-FFF2-40B4-BE49-F238E27FC236}">
                <a16:creationId xmlns:a16="http://schemas.microsoft.com/office/drawing/2014/main" id="{C87CDACB-FD3A-44BF-89EA-C3E0ACB948ED}"/>
              </a:ext>
            </a:extLst>
          </p:cNvPr>
          <p:cNvSpPr txBox="1"/>
          <p:nvPr/>
        </p:nvSpPr>
        <p:spPr>
          <a:xfrm>
            <a:off x="7242312" y="1468617"/>
            <a:ext cx="2199861" cy="369332"/>
          </a:xfrm>
          <a:prstGeom prst="rect">
            <a:avLst/>
          </a:prstGeom>
          <a:noFill/>
        </p:spPr>
        <p:txBody>
          <a:bodyPr wrap="square">
            <a:spAutoFit/>
          </a:bodyPr>
          <a:lstStyle/>
          <a:p>
            <a:r>
              <a:rPr lang="it-IT" sz="1800" b="1" i="1" u="sng" dirty="0"/>
              <a:t>COMUNITARIO</a:t>
            </a:r>
            <a:endParaRPr lang="it-IT" dirty="0"/>
          </a:p>
        </p:txBody>
      </p:sp>
      <p:sp>
        <p:nvSpPr>
          <p:cNvPr id="5" name="CasellaDiTesto 4">
            <a:extLst>
              <a:ext uri="{FF2B5EF4-FFF2-40B4-BE49-F238E27FC236}">
                <a16:creationId xmlns:a16="http://schemas.microsoft.com/office/drawing/2014/main" id="{4DF979F4-3695-4F39-8CF4-7C7506F8AE2C}"/>
              </a:ext>
            </a:extLst>
          </p:cNvPr>
          <p:cNvSpPr txBox="1"/>
          <p:nvPr/>
        </p:nvSpPr>
        <p:spPr>
          <a:xfrm>
            <a:off x="9899373" y="1449280"/>
            <a:ext cx="2101163" cy="369332"/>
          </a:xfrm>
          <a:prstGeom prst="rect">
            <a:avLst/>
          </a:prstGeom>
          <a:noFill/>
        </p:spPr>
        <p:txBody>
          <a:bodyPr wrap="square">
            <a:spAutoFit/>
          </a:bodyPr>
          <a:lstStyle/>
          <a:p>
            <a:r>
              <a:rPr lang="it-IT" sz="1800" b="1" i="1" u="sng" dirty="0"/>
              <a:t>MISSIONARIO</a:t>
            </a:r>
            <a:endParaRPr lang="it-IT" dirty="0"/>
          </a:p>
        </p:txBody>
      </p:sp>
      <p:sp>
        <p:nvSpPr>
          <p:cNvPr id="6" name="Rettangolo 5">
            <a:extLst>
              <a:ext uri="{FF2B5EF4-FFF2-40B4-BE49-F238E27FC236}">
                <a16:creationId xmlns:a16="http://schemas.microsoft.com/office/drawing/2014/main" id="{2C2DDA07-907F-44B3-B38F-ECA4BC147DB8}"/>
              </a:ext>
            </a:extLst>
          </p:cNvPr>
          <p:cNvSpPr/>
          <p:nvPr/>
        </p:nvSpPr>
        <p:spPr>
          <a:xfrm>
            <a:off x="476376" y="577867"/>
            <a:ext cx="3679213" cy="523220"/>
          </a:xfrm>
          <a:prstGeom prst="rect">
            <a:avLst/>
          </a:prstGeom>
          <a:noFill/>
        </p:spPr>
        <p:txBody>
          <a:bodyPr wrap="none" lIns="91440" tIns="45720" rIns="91440" bIns="45720">
            <a:spAutoFit/>
          </a:bodyPr>
          <a:lstStyle/>
          <a:p>
            <a:pPr algn="ctr"/>
            <a:r>
              <a:rPr lang="it-IT" sz="2800" b="0" cap="none" spc="0" dirty="0">
                <a:ln w="0"/>
                <a:solidFill>
                  <a:schemeClr val="tx1"/>
                </a:solidFill>
                <a:effectLst>
                  <a:outerShdw blurRad="38100" dist="19050" dir="2700000" algn="tl" rotWithShape="0">
                    <a:schemeClr val="dk1">
                      <a:alpha val="40000"/>
                    </a:schemeClr>
                  </a:outerShdw>
                </a:effectLst>
              </a:rPr>
              <a:t>Chi fa più dropout? </a:t>
            </a:r>
          </a:p>
        </p:txBody>
      </p:sp>
      <p:sp>
        <p:nvSpPr>
          <p:cNvPr id="7" name="Rettangolo 6">
            <a:extLst>
              <a:ext uri="{FF2B5EF4-FFF2-40B4-BE49-F238E27FC236}">
                <a16:creationId xmlns:a16="http://schemas.microsoft.com/office/drawing/2014/main" id="{2F7A2348-95A4-42F2-87BB-3558C73B60AA}"/>
              </a:ext>
            </a:extLst>
          </p:cNvPr>
          <p:cNvSpPr/>
          <p:nvPr/>
        </p:nvSpPr>
        <p:spPr>
          <a:xfrm>
            <a:off x="2167422" y="5054777"/>
            <a:ext cx="9692872" cy="707886"/>
          </a:xfrm>
          <a:prstGeom prst="rect">
            <a:avLst/>
          </a:prstGeom>
          <a:noFill/>
        </p:spPr>
        <p:txBody>
          <a:bodyPr wrap="square" lIns="91440" tIns="45720" rIns="91440" bIns="45720">
            <a:spAutoFit/>
          </a:bodyPr>
          <a:lstStyle/>
          <a:p>
            <a:pPr algn="ctr"/>
            <a:r>
              <a:rPr lang="it-IT" sz="2000" b="0" i="1" cap="none" spc="0" dirty="0">
                <a:ln w="0"/>
                <a:solidFill>
                  <a:schemeClr val="tx1"/>
                </a:solidFill>
                <a:effectLst>
                  <a:outerShdw blurRad="38100" dist="19050" dir="2700000" algn="tl" rotWithShape="0">
                    <a:schemeClr val="dk1">
                      <a:alpha val="40000"/>
                    </a:schemeClr>
                  </a:outerShdw>
                </a:effectLst>
              </a:rPr>
              <a:t>Comunitari: la classe che ha fatto il minor numero di dropout IDEA ed il maggior numero di dropout IVL </a:t>
            </a:r>
          </a:p>
        </p:txBody>
      </p:sp>
    </p:spTree>
    <p:extLst>
      <p:ext uri="{BB962C8B-B14F-4D97-AF65-F5344CB8AC3E}">
        <p14:creationId xmlns:p14="http://schemas.microsoft.com/office/powerpoint/2010/main" val="16261923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9EE2AB3F-E32F-4D63-B6C1-7077E7715A28}"/>
              </a:ext>
            </a:extLst>
          </p:cNvPr>
          <p:cNvSpPr/>
          <p:nvPr/>
        </p:nvSpPr>
        <p:spPr>
          <a:xfrm>
            <a:off x="1456929" y="959422"/>
            <a:ext cx="8290047" cy="1569660"/>
          </a:xfrm>
          <a:prstGeom prst="rect">
            <a:avLst/>
          </a:prstGeom>
          <a:noFill/>
        </p:spPr>
        <p:txBody>
          <a:bodyPr wrap="square" lIns="91440" tIns="45720" rIns="91440" bIns="45720">
            <a:spAutoFit/>
          </a:bodyPr>
          <a:lstStyle/>
          <a:p>
            <a:pPr algn="just"/>
            <a:r>
              <a:rPr lang="it-IT" sz="3200" b="0" cap="none" spc="0" dirty="0">
                <a:ln w="0"/>
                <a:solidFill>
                  <a:schemeClr val="tx1"/>
                </a:solidFill>
                <a:effectLst>
                  <a:outerShdw blurRad="38100" dist="19050" dir="2700000" algn="tl" rotWithShape="0">
                    <a:schemeClr val="dk1">
                      <a:alpha val="40000"/>
                    </a:schemeClr>
                  </a:outerShdw>
                </a:effectLst>
              </a:rPr>
              <a:t>…Di 127 Missionari che hanno fatto almeno un pivot incrementale, quanti hanno seguito il metodo </a:t>
            </a:r>
            <a:r>
              <a:rPr lang="it-IT" sz="3200" b="0" cap="none" spc="0" dirty="0" err="1">
                <a:ln w="0"/>
                <a:solidFill>
                  <a:schemeClr val="tx1"/>
                </a:solidFill>
                <a:effectLst>
                  <a:outerShdw blurRad="38100" dist="19050" dir="2700000" algn="tl" rotWithShape="0">
                    <a:schemeClr val="dk1">
                      <a:alpha val="40000"/>
                    </a:schemeClr>
                  </a:outerShdw>
                </a:effectLst>
              </a:rPr>
              <a:t>effectuation</a:t>
            </a:r>
            <a:r>
              <a:rPr lang="it-IT" sz="3200" b="0" cap="none" spc="0" dirty="0">
                <a:ln w="0"/>
                <a:solidFill>
                  <a:schemeClr val="tx1"/>
                </a:solidFill>
                <a:effectLst>
                  <a:outerShdw blurRad="38100" dist="19050" dir="2700000" algn="tl" rotWithShape="0">
                    <a:schemeClr val="dk1">
                      <a:alpha val="40000"/>
                    </a:schemeClr>
                  </a:outerShdw>
                </a:effectLst>
              </a:rPr>
              <a:t>?</a:t>
            </a:r>
          </a:p>
        </p:txBody>
      </p:sp>
      <p:sp>
        <p:nvSpPr>
          <p:cNvPr id="4" name="Rettangolo 3">
            <a:extLst>
              <a:ext uri="{FF2B5EF4-FFF2-40B4-BE49-F238E27FC236}">
                <a16:creationId xmlns:a16="http://schemas.microsoft.com/office/drawing/2014/main" id="{6F0917A7-650B-447A-9054-765CDCD5F4C0}"/>
              </a:ext>
            </a:extLst>
          </p:cNvPr>
          <p:cNvSpPr/>
          <p:nvPr/>
        </p:nvSpPr>
        <p:spPr>
          <a:xfrm>
            <a:off x="1264773" y="146362"/>
            <a:ext cx="9052046" cy="1015663"/>
          </a:xfrm>
          <a:prstGeom prst="rect">
            <a:avLst/>
          </a:prstGeom>
          <a:noFill/>
        </p:spPr>
        <p:txBody>
          <a:bodyPr wrap="square" lIns="91440" tIns="45720" rIns="91440" bIns="45720">
            <a:spAutoFit/>
          </a:bodyPr>
          <a:lstStyle/>
          <a:p>
            <a:pPr algn="just"/>
            <a:r>
              <a:rPr lang="it-IT" sz="2000" b="0" cap="none" spc="0" dirty="0">
                <a:ln w="0"/>
                <a:solidFill>
                  <a:schemeClr val="tx1"/>
                </a:solidFill>
                <a:effectLst>
                  <a:outerShdw blurRad="38100" dist="19050" dir="2700000" algn="tl" rotWithShape="0">
                    <a:schemeClr val="dk1">
                      <a:alpha val="40000"/>
                    </a:schemeClr>
                  </a:outerShdw>
                </a:effectLst>
              </a:rPr>
              <a:t>Se un metodo scientifico implica maggiori pivot radicali…Se un metodo </a:t>
            </a:r>
            <a:r>
              <a:rPr lang="it-IT" sz="2000" b="0" cap="none" spc="0" dirty="0" err="1">
                <a:ln w="0"/>
                <a:solidFill>
                  <a:schemeClr val="tx1"/>
                </a:solidFill>
                <a:effectLst>
                  <a:outerShdw blurRad="38100" dist="19050" dir="2700000" algn="tl" rotWithShape="0">
                    <a:schemeClr val="dk1">
                      <a:alpha val="40000"/>
                    </a:schemeClr>
                  </a:outerShdw>
                </a:effectLst>
              </a:rPr>
              <a:t>effettuativo</a:t>
            </a:r>
            <a:r>
              <a:rPr lang="it-IT" sz="2000" b="0" cap="none" spc="0" dirty="0">
                <a:ln w="0"/>
                <a:solidFill>
                  <a:schemeClr val="tx1"/>
                </a:solidFill>
                <a:effectLst>
                  <a:outerShdw blurRad="38100" dist="19050" dir="2700000" algn="tl" rotWithShape="0">
                    <a:schemeClr val="dk1">
                      <a:alpha val="40000"/>
                    </a:schemeClr>
                  </a:outerShdw>
                </a:effectLst>
              </a:rPr>
              <a:t> implica maggiori pivot incrementali…(hp di Alice)….</a:t>
            </a:r>
          </a:p>
          <a:p>
            <a:pPr algn="just"/>
            <a:endParaRPr lang="it-IT" sz="2000" b="0" cap="none" spc="0" dirty="0">
              <a:ln w="0"/>
              <a:solidFill>
                <a:schemeClr val="tx1"/>
              </a:solidFill>
              <a:effectLst>
                <a:outerShdw blurRad="38100" dist="19050" dir="2700000" algn="tl" rotWithShape="0">
                  <a:schemeClr val="dk1">
                    <a:alpha val="40000"/>
                  </a:schemeClr>
                </a:outerShdw>
              </a:effectLst>
            </a:endParaRPr>
          </a:p>
        </p:txBody>
      </p:sp>
      <p:sp>
        <p:nvSpPr>
          <p:cNvPr id="8" name="Rettangolo 7">
            <a:extLst>
              <a:ext uri="{FF2B5EF4-FFF2-40B4-BE49-F238E27FC236}">
                <a16:creationId xmlns:a16="http://schemas.microsoft.com/office/drawing/2014/main" id="{24DE266B-3349-450D-BC19-28363CECE2FD}"/>
              </a:ext>
            </a:extLst>
          </p:cNvPr>
          <p:cNvSpPr/>
          <p:nvPr/>
        </p:nvSpPr>
        <p:spPr>
          <a:xfrm>
            <a:off x="2031302" y="2640449"/>
            <a:ext cx="5401071" cy="4154984"/>
          </a:xfrm>
          <a:prstGeom prst="rect">
            <a:avLst/>
          </a:prstGeom>
          <a:noFill/>
        </p:spPr>
        <p:txBody>
          <a:bodyPr wrap="square" lIns="91440" tIns="45720" rIns="91440" bIns="45720">
            <a:spAutoFit/>
          </a:bodyPr>
          <a:lstStyle/>
          <a:p>
            <a:pPr algn="just"/>
            <a:r>
              <a:rPr lang="it-IT" sz="2400" b="0" cap="none" spc="0" dirty="0">
                <a:ln w="0"/>
                <a:solidFill>
                  <a:schemeClr val="tx1"/>
                </a:solidFill>
                <a:effectLst>
                  <a:outerShdw blurRad="38100" dist="19050" dir="2700000" algn="tl" rotWithShape="0">
                    <a:schemeClr val="dk1">
                      <a:alpha val="40000"/>
                    </a:schemeClr>
                  </a:outerShdw>
                </a:effectLst>
              </a:rPr>
              <a:t>47 </a:t>
            </a:r>
            <a:r>
              <a:rPr lang="it-IT" sz="2400" b="0" cap="none" spc="0" dirty="0" err="1">
                <a:ln w="0"/>
                <a:solidFill>
                  <a:schemeClr val="tx1"/>
                </a:solidFill>
                <a:effectLst>
                  <a:outerShdw blurRad="38100" dist="19050" dir="2700000" algn="tl" rotWithShape="0">
                    <a:schemeClr val="dk1">
                      <a:alpha val="40000"/>
                    </a:schemeClr>
                  </a:outerShdw>
                </a:effectLst>
              </a:rPr>
              <a:t>Effectuation</a:t>
            </a:r>
            <a:r>
              <a:rPr lang="it-IT" sz="2400" b="0" cap="none" spc="0" dirty="0">
                <a:ln w="0"/>
                <a:solidFill>
                  <a:schemeClr val="tx1"/>
                </a:solidFill>
                <a:effectLst>
                  <a:outerShdw blurRad="38100" dist="19050" dir="2700000" algn="tl" rotWithShape="0">
                    <a:schemeClr val="dk1">
                      <a:alpha val="40000"/>
                    </a:schemeClr>
                  </a:outerShdw>
                </a:effectLst>
              </a:rPr>
              <a:t> </a:t>
            </a:r>
          </a:p>
          <a:p>
            <a:pPr marL="457200" indent="-457200" algn="just">
              <a:buFont typeface="Wingdings" panose="05000000000000000000" pitchFamily="2" charset="2"/>
              <a:buChar char="à"/>
            </a:pPr>
            <a:r>
              <a:rPr lang="it-IT" sz="2400" b="0" cap="none" spc="0" dirty="0">
                <a:ln w="0"/>
                <a:solidFill>
                  <a:schemeClr val="tx1"/>
                </a:solidFill>
                <a:effectLst>
                  <a:outerShdw blurRad="38100" dist="19050" dir="2700000" algn="tl" rotWithShape="0">
                    <a:schemeClr val="dk1">
                      <a:alpha val="40000"/>
                    </a:schemeClr>
                  </a:outerShdw>
                </a:effectLst>
                <a:sym typeface="Wingdings" panose="05000000000000000000" pitchFamily="2" charset="2"/>
              </a:rPr>
              <a:t>90 pivot incrementali</a:t>
            </a:r>
          </a:p>
          <a:p>
            <a:pPr marL="457200" indent="-457200" algn="just">
              <a:buFont typeface="Wingdings" panose="05000000000000000000" pitchFamily="2" charset="2"/>
              <a:buChar char="à"/>
            </a:pPr>
            <a:r>
              <a:rPr lang="it-IT" sz="2400" dirty="0">
                <a:ln w="0"/>
                <a:effectLst>
                  <a:outerShdw blurRad="38100" dist="19050" dir="2700000" algn="tl" rotWithShape="0">
                    <a:schemeClr val="dk1">
                      <a:alpha val="40000"/>
                    </a:schemeClr>
                  </a:outerShdw>
                </a:effectLst>
                <a:sym typeface="Wingdings" panose="05000000000000000000" pitchFamily="2" charset="2"/>
              </a:rPr>
              <a:t>Media di 2 pivot per startup</a:t>
            </a:r>
          </a:p>
          <a:p>
            <a:pPr marL="457200" indent="-457200" algn="just">
              <a:buFont typeface="Wingdings" panose="05000000000000000000" pitchFamily="2" charset="2"/>
              <a:buChar char="à"/>
            </a:pPr>
            <a:endParaRPr lang="it-IT" sz="2400" b="0" cap="none" spc="0" dirty="0">
              <a:ln w="0"/>
              <a:solidFill>
                <a:schemeClr val="tx1"/>
              </a:solidFill>
              <a:effectLst>
                <a:outerShdw blurRad="38100" dist="19050" dir="2700000" algn="tl" rotWithShape="0">
                  <a:schemeClr val="dk1">
                    <a:alpha val="40000"/>
                  </a:schemeClr>
                </a:outerShdw>
              </a:effectLst>
              <a:sym typeface="Wingdings" panose="05000000000000000000" pitchFamily="2" charset="2"/>
            </a:endParaRPr>
          </a:p>
          <a:p>
            <a:pPr algn="just"/>
            <a:r>
              <a:rPr lang="it-IT" sz="2400" dirty="0">
                <a:ln w="0"/>
                <a:effectLst>
                  <a:outerShdw blurRad="38100" dist="19050" dir="2700000" algn="tl" rotWithShape="0">
                    <a:schemeClr val="dk1">
                      <a:alpha val="40000"/>
                    </a:schemeClr>
                  </a:outerShdw>
                </a:effectLst>
                <a:sym typeface="Wingdings" panose="05000000000000000000" pitchFamily="2" charset="2"/>
              </a:rPr>
              <a:t>46 Scientific</a:t>
            </a:r>
          </a:p>
          <a:p>
            <a:pPr algn="just"/>
            <a:r>
              <a:rPr lang="it-IT" sz="2400" b="0" cap="none" spc="0" dirty="0">
                <a:ln w="0"/>
                <a:solidFill>
                  <a:schemeClr val="tx1"/>
                </a:solidFill>
                <a:effectLst>
                  <a:outerShdw blurRad="38100" dist="19050" dir="2700000" algn="tl" rotWithShape="0">
                    <a:schemeClr val="dk1">
                      <a:alpha val="40000"/>
                    </a:schemeClr>
                  </a:outerShdw>
                </a:effectLst>
                <a:sym typeface="Wingdings" panose="05000000000000000000" pitchFamily="2" charset="2"/>
              </a:rPr>
              <a:t>76 pivot incrementali</a:t>
            </a:r>
          </a:p>
          <a:p>
            <a:pPr algn="just"/>
            <a:r>
              <a:rPr lang="it-IT" sz="2400" dirty="0">
                <a:ln w="0"/>
                <a:effectLst>
                  <a:outerShdw blurRad="38100" dist="19050" dir="2700000" algn="tl" rotWithShape="0">
                    <a:schemeClr val="dk1">
                      <a:alpha val="40000"/>
                    </a:schemeClr>
                  </a:outerShdw>
                </a:effectLst>
                <a:sym typeface="Wingdings" panose="05000000000000000000" pitchFamily="2" charset="2"/>
              </a:rPr>
              <a:t>Media di 1.6 pivot per startup</a:t>
            </a:r>
          </a:p>
          <a:p>
            <a:pPr algn="just"/>
            <a:endParaRPr lang="it-IT" sz="2400" b="0" cap="none" spc="0" dirty="0">
              <a:ln w="0"/>
              <a:solidFill>
                <a:schemeClr val="tx1"/>
              </a:solidFill>
              <a:effectLst>
                <a:outerShdw blurRad="38100" dist="19050" dir="2700000" algn="tl" rotWithShape="0">
                  <a:schemeClr val="dk1">
                    <a:alpha val="40000"/>
                  </a:schemeClr>
                </a:outerShdw>
              </a:effectLst>
              <a:sym typeface="Wingdings" panose="05000000000000000000" pitchFamily="2" charset="2"/>
            </a:endParaRPr>
          </a:p>
          <a:p>
            <a:pPr marL="457200" indent="-457200" algn="just">
              <a:buAutoNum type="arabicPlain" startAt="34"/>
            </a:pPr>
            <a:r>
              <a:rPr lang="it-IT" sz="2400" dirty="0">
                <a:ln w="0"/>
                <a:effectLst>
                  <a:outerShdw blurRad="38100" dist="19050" dir="2700000" algn="tl" rotWithShape="0">
                    <a:schemeClr val="dk1">
                      <a:alpha val="40000"/>
                    </a:schemeClr>
                  </a:outerShdw>
                </a:effectLst>
                <a:sym typeface="Wingdings" panose="05000000000000000000" pitchFamily="2" charset="2"/>
              </a:rPr>
              <a:t>Controllo</a:t>
            </a:r>
          </a:p>
          <a:p>
            <a:pPr algn="just"/>
            <a:r>
              <a:rPr lang="it-IT" sz="2400" b="0" cap="none" spc="0" dirty="0">
                <a:ln w="0"/>
                <a:solidFill>
                  <a:schemeClr val="tx1"/>
                </a:solidFill>
                <a:effectLst>
                  <a:outerShdw blurRad="38100" dist="19050" dir="2700000" algn="tl" rotWithShape="0">
                    <a:schemeClr val="dk1">
                      <a:alpha val="40000"/>
                    </a:schemeClr>
                  </a:outerShdw>
                </a:effectLst>
                <a:sym typeface="Wingdings" panose="05000000000000000000" pitchFamily="2" charset="2"/>
              </a:rPr>
              <a:t>66 pivot incrementali</a:t>
            </a:r>
          </a:p>
          <a:p>
            <a:pPr algn="just"/>
            <a:r>
              <a:rPr lang="it-IT" sz="2400" dirty="0">
                <a:ln w="0"/>
                <a:effectLst>
                  <a:outerShdw blurRad="38100" dist="19050" dir="2700000" algn="tl" rotWithShape="0">
                    <a:schemeClr val="dk1">
                      <a:alpha val="40000"/>
                    </a:schemeClr>
                  </a:outerShdw>
                </a:effectLst>
                <a:sym typeface="Wingdings" panose="05000000000000000000" pitchFamily="2" charset="2"/>
              </a:rPr>
              <a:t>Media di 1.94 pivot per startup</a:t>
            </a:r>
            <a:endParaRPr lang="it-IT" sz="2400" b="0" cap="none" spc="0" dirty="0">
              <a:ln w="0"/>
              <a:solidFill>
                <a:schemeClr val="tx1"/>
              </a:solidFill>
              <a:effectLst>
                <a:outerShdw blurRad="38100" dist="19050" dir="2700000" algn="tl" rotWithShape="0">
                  <a:schemeClr val="dk1">
                    <a:alpha val="40000"/>
                  </a:schemeClr>
                </a:outerShdw>
              </a:effectLst>
            </a:endParaRPr>
          </a:p>
        </p:txBody>
      </p:sp>
      <p:sp>
        <p:nvSpPr>
          <p:cNvPr id="9" name="Freccia in su 8">
            <a:extLst>
              <a:ext uri="{FF2B5EF4-FFF2-40B4-BE49-F238E27FC236}">
                <a16:creationId xmlns:a16="http://schemas.microsoft.com/office/drawing/2014/main" id="{9CD62F58-6D62-47FC-8ACB-D53762C712A5}"/>
              </a:ext>
            </a:extLst>
          </p:cNvPr>
          <p:cNvSpPr/>
          <p:nvPr/>
        </p:nvSpPr>
        <p:spPr>
          <a:xfrm>
            <a:off x="6995051" y="2887932"/>
            <a:ext cx="874644" cy="728869"/>
          </a:xfrm>
          <a:prstGeom prst="upArrow">
            <a:avLst/>
          </a:prstGeom>
          <a:solidFill>
            <a:srgbClr val="92D050"/>
          </a:solidFill>
          <a:ln>
            <a:solidFill>
              <a:schemeClr val="accent6"/>
            </a:solid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it-IT"/>
          </a:p>
        </p:txBody>
      </p:sp>
      <p:sp>
        <p:nvSpPr>
          <p:cNvPr id="10" name="Freccia in su 9">
            <a:extLst>
              <a:ext uri="{FF2B5EF4-FFF2-40B4-BE49-F238E27FC236}">
                <a16:creationId xmlns:a16="http://schemas.microsoft.com/office/drawing/2014/main" id="{C0E29E0D-0FCF-4240-9915-320E3CA153EE}"/>
              </a:ext>
            </a:extLst>
          </p:cNvPr>
          <p:cNvSpPr/>
          <p:nvPr/>
        </p:nvSpPr>
        <p:spPr>
          <a:xfrm rot="10800000">
            <a:off x="6995051" y="4353506"/>
            <a:ext cx="874644" cy="728869"/>
          </a:xfrm>
          <a:prstGeom prst="upArrow">
            <a:avLst/>
          </a:prstGeom>
          <a:solidFill>
            <a:srgbClr val="FF0000"/>
          </a:solidFill>
          <a:ln>
            <a:solidFill>
              <a:schemeClr val="accent2"/>
            </a:solid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it-IT" dirty="0">
              <a:highlight>
                <a:srgbClr val="FF0000"/>
              </a:highlight>
            </a:endParaRPr>
          </a:p>
        </p:txBody>
      </p:sp>
      <p:sp>
        <p:nvSpPr>
          <p:cNvPr id="11" name="Rettangolo 10">
            <a:extLst>
              <a:ext uri="{FF2B5EF4-FFF2-40B4-BE49-F238E27FC236}">
                <a16:creationId xmlns:a16="http://schemas.microsoft.com/office/drawing/2014/main" id="{61178CAF-172F-439E-8147-2227608BB2AA}"/>
              </a:ext>
            </a:extLst>
          </p:cNvPr>
          <p:cNvSpPr/>
          <p:nvPr/>
        </p:nvSpPr>
        <p:spPr>
          <a:xfrm>
            <a:off x="6988427" y="3656732"/>
            <a:ext cx="4045631" cy="461665"/>
          </a:xfrm>
          <a:prstGeom prst="rect">
            <a:avLst/>
          </a:prstGeom>
          <a:noFill/>
        </p:spPr>
        <p:txBody>
          <a:bodyPr wrap="square" lIns="91440" tIns="45720" rIns="91440" bIns="45720">
            <a:spAutoFit/>
          </a:bodyPr>
          <a:lstStyle/>
          <a:p>
            <a:pPr algn="just"/>
            <a:r>
              <a:rPr lang="it-IT" sz="2400" u="sng" dirty="0">
                <a:ln w="0"/>
                <a:effectLst>
                  <a:outerShdw blurRad="38100" dist="19050" dir="2700000" algn="tl" rotWithShape="0">
                    <a:schemeClr val="dk1">
                      <a:alpha val="40000"/>
                    </a:schemeClr>
                  </a:outerShdw>
                </a:effectLst>
              </a:rPr>
              <a:t>Come ci aspettavamo</a:t>
            </a:r>
            <a:endParaRPr lang="it-IT" sz="2400" b="0" u="sng" cap="none" spc="0" dirty="0">
              <a:ln w="0"/>
              <a:solidFill>
                <a:schemeClr val="tx1"/>
              </a:solidFill>
              <a:effectLst>
                <a:outerShdw blurRad="38100" dist="19050" dir="2700000" algn="tl" rotWithShape="0">
                  <a:schemeClr val="dk1">
                    <a:alpha val="40000"/>
                  </a:schemeClr>
                </a:outerShdw>
              </a:effectLst>
            </a:endParaRPr>
          </a:p>
        </p:txBody>
      </p:sp>
      <p:sp>
        <p:nvSpPr>
          <p:cNvPr id="12" name="Rettangolo 11">
            <a:extLst>
              <a:ext uri="{FF2B5EF4-FFF2-40B4-BE49-F238E27FC236}">
                <a16:creationId xmlns:a16="http://schemas.microsoft.com/office/drawing/2014/main" id="{11C1C4E7-6FF9-4212-B47D-9700BBA1EEBE}"/>
              </a:ext>
            </a:extLst>
          </p:cNvPr>
          <p:cNvSpPr/>
          <p:nvPr/>
        </p:nvSpPr>
        <p:spPr>
          <a:xfrm>
            <a:off x="7425748" y="6065307"/>
            <a:ext cx="4045631" cy="646331"/>
          </a:xfrm>
          <a:prstGeom prst="rect">
            <a:avLst/>
          </a:prstGeom>
          <a:noFill/>
        </p:spPr>
        <p:txBody>
          <a:bodyPr wrap="square" lIns="91440" tIns="45720" rIns="91440" bIns="45720">
            <a:spAutoFit/>
          </a:bodyPr>
          <a:lstStyle/>
          <a:p>
            <a:pPr algn="just"/>
            <a:r>
              <a:rPr lang="it-IT" b="0" u="sng" cap="none" spc="0" dirty="0">
                <a:ln w="0"/>
                <a:solidFill>
                  <a:schemeClr val="tx1"/>
                </a:solidFill>
                <a:effectLst>
                  <a:outerShdw blurRad="38100" dist="19050" dir="2700000" algn="tl" rotWithShape="0">
                    <a:schemeClr val="dk1">
                      <a:alpha val="40000"/>
                    </a:schemeClr>
                  </a:outerShdw>
                </a:effectLst>
              </a:rPr>
              <a:t>Senza metodo, il numero medio di pivot per startup è molto alto</a:t>
            </a:r>
          </a:p>
        </p:txBody>
      </p:sp>
      <p:cxnSp>
        <p:nvCxnSpPr>
          <p:cNvPr id="5" name="Connettore diritto 4">
            <a:extLst>
              <a:ext uri="{FF2B5EF4-FFF2-40B4-BE49-F238E27FC236}">
                <a16:creationId xmlns:a16="http://schemas.microsoft.com/office/drawing/2014/main" id="{BC0A7790-D3E8-4252-A86F-D482B30889FC}"/>
              </a:ext>
            </a:extLst>
          </p:cNvPr>
          <p:cNvCxnSpPr/>
          <p:nvPr/>
        </p:nvCxnSpPr>
        <p:spPr>
          <a:xfrm>
            <a:off x="940904" y="5459896"/>
            <a:ext cx="10192542" cy="0"/>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3837584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E40C99D6-F52E-4269-9BCA-911162CDF2AB}"/>
              </a:ext>
            </a:extLst>
          </p:cNvPr>
          <p:cNvSpPr/>
          <p:nvPr/>
        </p:nvSpPr>
        <p:spPr>
          <a:xfrm>
            <a:off x="2212302" y="430197"/>
            <a:ext cx="8290047" cy="1569660"/>
          </a:xfrm>
          <a:prstGeom prst="rect">
            <a:avLst/>
          </a:prstGeom>
          <a:noFill/>
        </p:spPr>
        <p:txBody>
          <a:bodyPr wrap="square" lIns="91440" tIns="45720" rIns="91440" bIns="45720">
            <a:spAutoFit/>
          </a:bodyPr>
          <a:lstStyle/>
          <a:p>
            <a:pPr algn="just"/>
            <a:r>
              <a:rPr lang="it-IT" sz="3200" b="0" cap="none" spc="0" dirty="0">
                <a:ln w="0"/>
                <a:solidFill>
                  <a:schemeClr val="tx1"/>
                </a:solidFill>
                <a:effectLst>
                  <a:outerShdw blurRad="38100" dist="19050" dir="2700000" algn="tl" rotWithShape="0">
                    <a:schemeClr val="dk1">
                      <a:alpha val="40000"/>
                    </a:schemeClr>
                  </a:outerShdw>
                </a:effectLst>
              </a:rPr>
              <a:t>…Di 28 Missionari che hanno fatto almeno un pivot radicale, quanti hanno seguito il metodo scientifico?</a:t>
            </a:r>
          </a:p>
        </p:txBody>
      </p:sp>
      <p:sp>
        <p:nvSpPr>
          <p:cNvPr id="3" name="Rettangolo 2">
            <a:extLst>
              <a:ext uri="{FF2B5EF4-FFF2-40B4-BE49-F238E27FC236}">
                <a16:creationId xmlns:a16="http://schemas.microsoft.com/office/drawing/2014/main" id="{9B1073AB-D6AE-4151-97E6-F1AC3515F34E}"/>
              </a:ext>
            </a:extLst>
          </p:cNvPr>
          <p:cNvSpPr/>
          <p:nvPr/>
        </p:nvSpPr>
        <p:spPr>
          <a:xfrm>
            <a:off x="2090934" y="2115265"/>
            <a:ext cx="5864897" cy="4154984"/>
          </a:xfrm>
          <a:prstGeom prst="rect">
            <a:avLst/>
          </a:prstGeom>
          <a:noFill/>
        </p:spPr>
        <p:txBody>
          <a:bodyPr wrap="square" lIns="91440" tIns="45720" rIns="91440" bIns="45720">
            <a:spAutoFit/>
          </a:bodyPr>
          <a:lstStyle/>
          <a:p>
            <a:pPr algn="just"/>
            <a:r>
              <a:rPr lang="it-IT" sz="2400" dirty="0">
                <a:ln w="0"/>
                <a:effectLst>
                  <a:outerShdw blurRad="38100" dist="19050" dir="2700000" algn="tl" rotWithShape="0">
                    <a:schemeClr val="dk1">
                      <a:alpha val="40000"/>
                    </a:schemeClr>
                  </a:outerShdw>
                </a:effectLst>
              </a:rPr>
              <a:t>10</a:t>
            </a:r>
            <a:r>
              <a:rPr lang="it-IT" sz="2400" b="0" cap="none" spc="0" dirty="0">
                <a:ln w="0"/>
                <a:solidFill>
                  <a:schemeClr val="tx1"/>
                </a:solidFill>
                <a:effectLst>
                  <a:outerShdw blurRad="38100" dist="19050" dir="2700000" algn="tl" rotWithShape="0">
                    <a:schemeClr val="dk1">
                      <a:alpha val="40000"/>
                    </a:schemeClr>
                  </a:outerShdw>
                </a:effectLst>
              </a:rPr>
              <a:t> </a:t>
            </a:r>
            <a:r>
              <a:rPr lang="it-IT" sz="2400" b="0" cap="none" spc="0" dirty="0" err="1">
                <a:ln w="0"/>
                <a:solidFill>
                  <a:schemeClr val="tx1"/>
                </a:solidFill>
                <a:effectLst>
                  <a:outerShdw blurRad="38100" dist="19050" dir="2700000" algn="tl" rotWithShape="0">
                    <a:schemeClr val="dk1">
                      <a:alpha val="40000"/>
                    </a:schemeClr>
                  </a:outerShdw>
                </a:effectLst>
              </a:rPr>
              <a:t>Effectuation</a:t>
            </a:r>
            <a:r>
              <a:rPr lang="it-IT" sz="2400" b="0" cap="none" spc="0" dirty="0">
                <a:ln w="0"/>
                <a:solidFill>
                  <a:schemeClr val="tx1"/>
                </a:solidFill>
                <a:effectLst>
                  <a:outerShdw blurRad="38100" dist="19050" dir="2700000" algn="tl" rotWithShape="0">
                    <a:schemeClr val="dk1">
                      <a:alpha val="40000"/>
                    </a:schemeClr>
                  </a:outerShdw>
                </a:effectLst>
              </a:rPr>
              <a:t> </a:t>
            </a:r>
          </a:p>
          <a:p>
            <a:pPr marL="457200" indent="-457200" algn="just">
              <a:buFont typeface="Wingdings" panose="05000000000000000000" pitchFamily="2" charset="2"/>
              <a:buChar char="à"/>
            </a:pPr>
            <a:r>
              <a:rPr lang="it-IT" sz="2400" dirty="0">
                <a:ln w="0"/>
                <a:effectLst>
                  <a:outerShdw blurRad="38100" dist="19050" dir="2700000" algn="tl" rotWithShape="0">
                    <a:schemeClr val="dk1">
                      <a:alpha val="40000"/>
                    </a:schemeClr>
                  </a:outerShdw>
                </a:effectLst>
                <a:sym typeface="Wingdings" panose="05000000000000000000" pitchFamily="2" charset="2"/>
              </a:rPr>
              <a:t>11</a:t>
            </a:r>
            <a:r>
              <a:rPr lang="it-IT" sz="2400" b="0" cap="none" spc="0" dirty="0">
                <a:ln w="0"/>
                <a:solidFill>
                  <a:schemeClr val="tx1"/>
                </a:solidFill>
                <a:effectLst>
                  <a:outerShdw blurRad="38100" dist="19050" dir="2700000" algn="tl" rotWithShape="0">
                    <a:schemeClr val="dk1">
                      <a:alpha val="40000"/>
                    </a:schemeClr>
                  </a:outerShdw>
                </a:effectLst>
                <a:sym typeface="Wingdings" panose="05000000000000000000" pitchFamily="2" charset="2"/>
              </a:rPr>
              <a:t> pivot radicali</a:t>
            </a:r>
          </a:p>
          <a:p>
            <a:pPr marL="457200" indent="-457200" algn="just">
              <a:buFont typeface="Wingdings" panose="05000000000000000000" pitchFamily="2" charset="2"/>
              <a:buChar char="à"/>
            </a:pPr>
            <a:r>
              <a:rPr lang="it-IT" sz="2400" dirty="0">
                <a:ln w="0"/>
                <a:effectLst>
                  <a:outerShdw blurRad="38100" dist="19050" dir="2700000" algn="tl" rotWithShape="0">
                    <a:schemeClr val="dk1">
                      <a:alpha val="40000"/>
                    </a:schemeClr>
                  </a:outerShdw>
                </a:effectLst>
                <a:sym typeface="Wingdings" panose="05000000000000000000" pitchFamily="2" charset="2"/>
              </a:rPr>
              <a:t>Media di 1.1 pivot </a:t>
            </a:r>
            <a:r>
              <a:rPr lang="it-IT" sz="2400" dirty="0" err="1">
                <a:ln w="0"/>
                <a:effectLst>
                  <a:outerShdw blurRad="38100" dist="19050" dir="2700000" algn="tl" rotWithShape="0">
                    <a:schemeClr val="dk1">
                      <a:alpha val="40000"/>
                    </a:schemeClr>
                  </a:outerShdw>
                </a:effectLst>
                <a:sym typeface="Wingdings" panose="05000000000000000000" pitchFamily="2" charset="2"/>
              </a:rPr>
              <a:t>rad</a:t>
            </a:r>
            <a:r>
              <a:rPr lang="it-IT" sz="2400" dirty="0">
                <a:ln w="0"/>
                <a:effectLst>
                  <a:outerShdw blurRad="38100" dist="19050" dir="2700000" algn="tl" rotWithShape="0">
                    <a:schemeClr val="dk1">
                      <a:alpha val="40000"/>
                    </a:schemeClr>
                  </a:outerShdw>
                </a:effectLst>
                <a:sym typeface="Wingdings" panose="05000000000000000000" pitchFamily="2" charset="2"/>
              </a:rPr>
              <a:t> per startup</a:t>
            </a:r>
          </a:p>
          <a:p>
            <a:pPr marL="457200" indent="-457200" algn="just">
              <a:buFont typeface="Wingdings" panose="05000000000000000000" pitchFamily="2" charset="2"/>
              <a:buChar char="à"/>
            </a:pPr>
            <a:endParaRPr lang="it-IT" sz="2400" b="0" cap="none" spc="0" dirty="0">
              <a:ln w="0"/>
              <a:solidFill>
                <a:schemeClr val="tx1"/>
              </a:solidFill>
              <a:effectLst>
                <a:outerShdw blurRad="38100" dist="19050" dir="2700000" algn="tl" rotWithShape="0">
                  <a:schemeClr val="dk1">
                    <a:alpha val="40000"/>
                  </a:schemeClr>
                </a:outerShdw>
              </a:effectLst>
              <a:sym typeface="Wingdings" panose="05000000000000000000" pitchFamily="2" charset="2"/>
            </a:endParaRPr>
          </a:p>
          <a:p>
            <a:pPr algn="just"/>
            <a:r>
              <a:rPr lang="it-IT" sz="2400" dirty="0">
                <a:ln w="0"/>
                <a:effectLst>
                  <a:outerShdw blurRad="38100" dist="19050" dir="2700000" algn="tl" rotWithShape="0">
                    <a:schemeClr val="dk1">
                      <a:alpha val="40000"/>
                    </a:schemeClr>
                  </a:outerShdw>
                </a:effectLst>
                <a:sym typeface="Wingdings" panose="05000000000000000000" pitchFamily="2" charset="2"/>
              </a:rPr>
              <a:t>8 Scientific</a:t>
            </a:r>
          </a:p>
          <a:p>
            <a:pPr algn="just"/>
            <a:r>
              <a:rPr lang="it-IT" sz="2400" b="0" cap="none" spc="0" dirty="0">
                <a:ln w="0"/>
                <a:solidFill>
                  <a:schemeClr val="tx1"/>
                </a:solidFill>
                <a:effectLst>
                  <a:outerShdw blurRad="38100" dist="19050" dir="2700000" algn="tl" rotWithShape="0">
                    <a:schemeClr val="dk1">
                      <a:alpha val="40000"/>
                    </a:schemeClr>
                  </a:outerShdw>
                </a:effectLst>
                <a:sym typeface="Wingdings" panose="05000000000000000000" pitchFamily="2" charset="2"/>
              </a:rPr>
              <a:t>12 pivot radicali</a:t>
            </a:r>
          </a:p>
          <a:p>
            <a:pPr algn="just"/>
            <a:r>
              <a:rPr lang="it-IT" sz="2400" dirty="0">
                <a:ln w="0"/>
                <a:effectLst>
                  <a:outerShdw blurRad="38100" dist="19050" dir="2700000" algn="tl" rotWithShape="0">
                    <a:schemeClr val="dk1">
                      <a:alpha val="40000"/>
                    </a:schemeClr>
                  </a:outerShdw>
                </a:effectLst>
                <a:sym typeface="Wingdings" panose="05000000000000000000" pitchFamily="2" charset="2"/>
              </a:rPr>
              <a:t>Media di 1.5 pivot </a:t>
            </a:r>
            <a:r>
              <a:rPr lang="it-IT" sz="2400" dirty="0" err="1">
                <a:ln w="0"/>
                <a:effectLst>
                  <a:outerShdw blurRad="38100" dist="19050" dir="2700000" algn="tl" rotWithShape="0">
                    <a:schemeClr val="dk1">
                      <a:alpha val="40000"/>
                    </a:schemeClr>
                  </a:outerShdw>
                </a:effectLst>
                <a:sym typeface="Wingdings" panose="05000000000000000000" pitchFamily="2" charset="2"/>
              </a:rPr>
              <a:t>rad</a:t>
            </a:r>
            <a:r>
              <a:rPr lang="it-IT" sz="2400" dirty="0">
                <a:ln w="0"/>
                <a:effectLst>
                  <a:outerShdw blurRad="38100" dist="19050" dir="2700000" algn="tl" rotWithShape="0">
                    <a:schemeClr val="dk1">
                      <a:alpha val="40000"/>
                    </a:schemeClr>
                  </a:outerShdw>
                </a:effectLst>
                <a:sym typeface="Wingdings" panose="05000000000000000000" pitchFamily="2" charset="2"/>
              </a:rPr>
              <a:t> per startup</a:t>
            </a:r>
          </a:p>
          <a:p>
            <a:pPr algn="just"/>
            <a:endParaRPr lang="it-IT" sz="2400" b="0" cap="none" spc="0" dirty="0">
              <a:ln w="0"/>
              <a:solidFill>
                <a:schemeClr val="tx1"/>
              </a:solidFill>
              <a:effectLst>
                <a:outerShdw blurRad="38100" dist="19050" dir="2700000" algn="tl" rotWithShape="0">
                  <a:schemeClr val="dk1">
                    <a:alpha val="40000"/>
                  </a:schemeClr>
                </a:outerShdw>
              </a:effectLst>
              <a:sym typeface="Wingdings" panose="05000000000000000000" pitchFamily="2" charset="2"/>
            </a:endParaRPr>
          </a:p>
          <a:p>
            <a:pPr algn="just"/>
            <a:r>
              <a:rPr lang="it-IT" sz="2400" dirty="0">
                <a:ln w="0"/>
                <a:effectLst>
                  <a:outerShdw blurRad="38100" dist="19050" dir="2700000" algn="tl" rotWithShape="0">
                    <a:schemeClr val="dk1">
                      <a:alpha val="40000"/>
                    </a:schemeClr>
                  </a:outerShdw>
                </a:effectLst>
                <a:sym typeface="Wingdings" panose="05000000000000000000" pitchFamily="2" charset="2"/>
              </a:rPr>
              <a:t>10 Controllo</a:t>
            </a:r>
          </a:p>
          <a:p>
            <a:pPr algn="just"/>
            <a:r>
              <a:rPr lang="it-IT" sz="2400" b="0" cap="none" spc="0" dirty="0">
                <a:ln w="0"/>
                <a:solidFill>
                  <a:schemeClr val="tx1"/>
                </a:solidFill>
                <a:effectLst>
                  <a:outerShdw blurRad="38100" dist="19050" dir="2700000" algn="tl" rotWithShape="0">
                    <a:schemeClr val="dk1">
                      <a:alpha val="40000"/>
                    </a:schemeClr>
                  </a:outerShdw>
                </a:effectLst>
                <a:sym typeface="Wingdings" panose="05000000000000000000" pitchFamily="2" charset="2"/>
              </a:rPr>
              <a:t>12 pivot radic</a:t>
            </a:r>
            <a:r>
              <a:rPr lang="it-IT" sz="2400" dirty="0">
                <a:ln w="0"/>
                <a:effectLst>
                  <a:outerShdw blurRad="38100" dist="19050" dir="2700000" algn="tl" rotWithShape="0">
                    <a:schemeClr val="dk1">
                      <a:alpha val="40000"/>
                    </a:schemeClr>
                  </a:outerShdw>
                </a:effectLst>
                <a:sym typeface="Wingdings" panose="05000000000000000000" pitchFamily="2" charset="2"/>
              </a:rPr>
              <a:t>ali</a:t>
            </a:r>
          </a:p>
          <a:p>
            <a:pPr algn="just"/>
            <a:r>
              <a:rPr lang="it-IT" sz="2400" b="0" cap="none" spc="0" dirty="0">
                <a:ln w="0"/>
                <a:solidFill>
                  <a:schemeClr val="tx1"/>
                </a:solidFill>
                <a:effectLst>
                  <a:outerShdw blurRad="38100" dist="19050" dir="2700000" algn="tl" rotWithShape="0">
                    <a:schemeClr val="dk1">
                      <a:alpha val="40000"/>
                    </a:schemeClr>
                  </a:outerShdw>
                </a:effectLst>
                <a:sym typeface="Wingdings" panose="05000000000000000000" pitchFamily="2" charset="2"/>
              </a:rPr>
              <a:t>Media di 1.2 pivot </a:t>
            </a:r>
            <a:r>
              <a:rPr lang="it-IT" sz="2400" b="0" cap="none" spc="0" dirty="0" err="1">
                <a:ln w="0"/>
                <a:solidFill>
                  <a:schemeClr val="tx1"/>
                </a:solidFill>
                <a:effectLst>
                  <a:outerShdw blurRad="38100" dist="19050" dir="2700000" algn="tl" rotWithShape="0">
                    <a:schemeClr val="dk1">
                      <a:alpha val="40000"/>
                    </a:schemeClr>
                  </a:outerShdw>
                </a:effectLst>
                <a:sym typeface="Wingdings" panose="05000000000000000000" pitchFamily="2" charset="2"/>
              </a:rPr>
              <a:t>rad</a:t>
            </a:r>
            <a:r>
              <a:rPr lang="it-IT" sz="2400" b="0" cap="none" spc="0" dirty="0">
                <a:ln w="0"/>
                <a:solidFill>
                  <a:schemeClr val="tx1"/>
                </a:solidFill>
                <a:effectLst>
                  <a:outerShdw blurRad="38100" dist="19050" dir="2700000" algn="tl" rotWithShape="0">
                    <a:schemeClr val="dk1">
                      <a:alpha val="40000"/>
                    </a:schemeClr>
                  </a:outerShdw>
                </a:effectLst>
                <a:sym typeface="Wingdings" panose="05000000000000000000" pitchFamily="2" charset="2"/>
              </a:rPr>
              <a:t> per startu</a:t>
            </a:r>
            <a:r>
              <a:rPr lang="it-IT" sz="2400" dirty="0">
                <a:ln w="0"/>
                <a:effectLst>
                  <a:outerShdw blurRad="38100" dist="19050" dir="2700000" algn="tl" rotWithShape="0">
                    <a:schemeClr val="dk1">
                      <a:alpha val="40000"/>
                    </a:schemeClr>
                  </a:outerShdw>
                </a:effectLst>
                <a:sym typeface="Wingdings" panose="05000000000000000000" pitchFamily="2" charset="2"/>
              </a:rPr>
              <a:t>p</a:t>
            </a:r>
            <a:endParaRPr lang="it-IT" sz="2400" b="0" cap="none" spc="0" dirty="0">
              <a:ln w="0"/>
              <a:solidFill>
                <a:schemeClr val="tx1"/>
              </a:solidFill>
              <a:effectLst>
                <a:outerShdw blurRad="38100" dist="19050" dir="2700000" algn="tl" rotWithShape="0">
                  <a:schemeClr val="dk1">
                    <a:alpha val="40000"/>
                  </a:schemeClr>
                </a:outerShdw>
              </a:effectLst>
            </a:endParaRPr>
          </a:p>
        </p:txBody>
      </p:sp>
      <p:sp>
        <p:nvSpPr>
          <p:cNvPr id="5" name="Freccia in su 4">
            <a:extLst>
              <a:ext uri="{FF2B5EF4-FFF2-40B4-BE49-F238E27FC236}">
                <a16:creationId xmlns:a16="http://schemas.microsoft.com/office/drawing/2014/main" id="{22AB7D08-0EB8-4573-9A44-3651D5DE5B34}"/>
              </a:ext>
            </a:extLst>
          </p:cNvPr>
          <p:cNvSpPr/>
          <p:nvPr/>
        </p:nvSpPr>
        <p:spPr>
          <a:xfrm>
            <a:off x="7955831" y="3863010"/>
            <a:ext cx="874644" cy="728869"/>
          </a:xfrm>
          <a:prstGeom prst="upArrow">
            <a:avLst/>
          </a:prstGeom>
          <a:solidFill>
            <a:srgbClr val="92D050"/>
          </a:solidFill>
          <a:ln>
            <a:solidFill>
              <a:schemeClr val="accent6"/>
            </a:solid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it-IT"/>
          </a:p>
        </p:txBody>
      </p:sp>
      <p:sp>
        <p:nvSpPr>
          <p:cNvPr id="6" name="Freccia in su 5">
            <a:extLst>
              <a:ext uri="{FF2B5EF4-FFF2-40B4-BE49-F238E27FC236}">
                <a16:creationId xmlns:a16="http://schemas.microsoft.com/office/drawing/2014/main" id="{D6CEB55A-C962-482D-8C2A-C0EE16DB0C4B}"/>
              </a:ext>
            </a:extLst>
          </p:cNvPr>
          <p:cNvSpPr/>
          <p:nvPr/>
        </p:nvSpPr>
        <p:spPr>
          <a:xfrm rot="10800000">
            <a:off x="7955831" y="2210954"/>
            <a:ext cx="874644" cy="728869"/>
          </a:xfrm>
          <a:prstGeom prst="upArrow">
            <a:avLst/>
          </a:prstGeom>
          <a:solidFill>
            <a:srgbClr val="FF0000"/>
          </a:solidFill>
          <a:ln>
            <a:solidFill>
              <a:schemeClr val="accent2"/>
            </a:solid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it-IT" dirty="0">
              <a:highlight>
                <a:srgbClr val="FF0000"/>
              </a:highlight>
            </a:endParaRPr>
          </a:p>
        </p:txBody>
      </p:sp>
      <p:sp>
        <p:nvSpPr>
          <p:cNvPr id="7" name="Rettangolo 6">
            <a:extLst>
              <a:ext uri="{FF2B5EF4-FFF2-40B4-BE49-F238E27FC236}">
                <a16:creationId xmlns:a16="http://schemas.microsoft.com/office/drawing/2014/main" id="{C380746B-4CAD-44D2-9A5D-D3E1DFA73EC7}"/>
              </a:ext>
            </a:extLst>
          </p:cNvPr>
          <p:cNvSpPr/>
          <p:nvPr/>
        </p:nvSpPr>
        <p:spPr>
          <a:xfrm>
            <a:off x="7842378" y="3170584"/>
            <a:ext cx="4045631" cy="461665"/>
          </a:xfrm>
          <a:prstGeom prst="rect">
            <a:avLst/>
          </a:prstGeom>
          <a:noFill/>
        </p:spPr>
        <p:txBody>
          <a:bodyPr wrap="square" lIns="91440" tIns="45720" rIns="91440" bIns="45720">
            <a:spAutoFit/>
          </a:bodyPr>
          <a:lstStyle/>
          <a:p>
            <a:pPr algn="just"/>
            <a:r>
              <a:rPr lang="it-IT" sz="2400" u="sng" dirty="0">
                <a:ln w="0"/>
                <a:effectLst>
                  <a:outerShdw blurRad="38100" dist="19050" dir="2700000" algn="tl" rotWithShape="0">
                    <a:schemeClr val="dk1">
                      <a:alpha val="40000"/>
                    </a:schemeClr>
                  </a:outerShdw>
                </a:effectLst>
              </a:rPr>
              <a:t>Come ci aspettavamo</a:t>
            </a:r>
            <a:endParaRPr lang="it-IT" sz="2400" b="0" u="sng" cap="none" spc="0" dirty="0">
              <a:ln w="0"/>
              <a:solidFill>
                <a:schemeClr val="tx1"/>
              </a:solidFill>
              <a:effectLst>
                <a:outerShdw blurRad="38100" dist="19050" dir="2700000" algn="tl" rotWithShape="0">
                  <a:schemeClr val="dk1">
                    <a:alpha val="40000"/>
                  </a:schemeClr>
                </a:outerShdw>
              </a:effectLst>
            </a:endParaRPr>
          </a:p>
        </p:txBody>
      </p:sp>
      <p:cxnSp>
        <p:nvCxnSpPr>
          <p:cNvPr id="8" name="Connettore diritto 7">
            <a:extLst>
              <a:ext uri="{FF2B5EF4-FFF2-40B4-BE49-F238E27FC236}">
                <a16:creationId xmlns:a16="http://schemas.microsoft.com/office/drawing/2014/main" id="{0625903B-8039-44E6-891D-3030FE75919C}"/>
              </a:ext>
            </a:extLst>
          </p:cNvPr>
          <p:cNvCxnSpPr/>
          <p:nvPr/>
        </p:nvCxnSpPr>
        <p:spPr>
          <a:xfrm>
            <a:off x="999729" y="4929809"/>
            <a:ext cx="10192542" cy="0"/>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 name="Rettangolo 8">
            <a:extLst>
              <a:ext uri="{FF2B5EF4-FFF2-40B4-BE49-F238E27FC236}">
                <a16:creationId xmlns:a16="http://schemas.microsoft.com/office/drawing/2014/main" id="{A13B8E36-30B7-4B87-989B-250EF953FCE5}"/>
              </a:ext>
            </a:extLst>
          </p:cNvPr>
          <p:cNvSpPr/>
          <p:nvPr/>
        </p:nvSpPr>
        <p:spPr>
          <a:xfrm>
            <a:off x="7956882" y="5217902"/>
            <a:ext cx="4045631" cy="923330"/>
          </a:xfrm>
          <a:prstGeom prst="rect">
            <a:avLst/>
          </a:prstGeom>
          <a:noFill/>
        </p:spPr>
        <p:txBody>
          <a:bodyPr wrap="square" lIns="91440" tIns="45720" rIns="91440" bIns="45720">
            <a:spAutoFit/>
          </a:bodyPr>
          <a:lstStyle/>
          <a:p>
            <a:pPr algn="just"/>
            <a:r>
              <a:rPr lang="it-IT" b="0" u="sng" cap="none" spc="0" dirty="0">
                <a:ln w="0"/>
                <a:solidFill>
                  <a:schemeClr val="tx1"/>
                </a:solidFill>
                <a:effectLst>
                  <a:outerShdw blurRad="38100" dist="19050" dir="2700000" algn="tl" rotWithShape="0">
                    <a:schemeClr val="dk1">
                      <a:alpha val="40000"/>
                    </a:schemeClr>
                  </a:outerShdw>
                </a:effectLst>
              </a:rPr>
              <a:t>Senza metodo, anche in questo caso il controllo si pone come una via di mezzo</a:t>
            </a:r>
          </a:p>
        </p:txBody>
      </p:sp>
    </p:spTree>
    <p:extLst>
      <p:ext uri="{BB962C8B-B14F-4D97-AF65-F5344CB8AC3E}">
        <p14:creationId xmlns:p14="http://schemas.microsoft.com/office/powerpoint/2010/main" val="36679450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afico 1">
            <a:extLst>
              <a:ext uri="{FF2B5EF4-FFF2-40B4-BE49-F238E27FC236}">
                <a16:creationId xmlns:a16="http://schemas.microsoft.com/office/drawing/2014/main" id="{C9E0E8B9-8A66-4BB3-98FD-520C89845BC0}"/>
              </a:ext>
            </a:extLst>
          </p:cNvPr>
          <p:cNvGraphicFramePr>
            <a:graphicFrameLocks/>
          </p:cNvGraphicFramePr>
          <p:nvPr>
            <p:extLst>
              <p:ext uri="{D42A27DB-BD31-4B8C-83A1-F6EECF244321}">
                <p14:modId xmlns:p14="http://schemas.microsoft.com/office/powerpoint/2010/main" val="3773843220"/>
              </p:ext>
            </p:extLst>
          </p:nvPr>
        </p:nvGraphicFramePr>
        <p:xfrm>
          <a:off x="26504" y="0"/>
          <a:ext cx="6652592" cy="504907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Grafico 2">
            <a:extLst>
              <a:ext uri="{FF2B5EF4-FFF2-40B4-BE49-F238E27FC236}">
                <a16:creationId xmlns:a16="http://schemas.microsoft.com/office/drawing/2014/main" id="{4B93042B-65D4-4DEA-BC95-59470A8FD0B5}"/>
              </a:ext>
            </a:extLst>
          </p:cNvPr>
          <p:cNvGraphicFramePr>
            <a:graphicFrameLocks/>
          </p:cNvGraphicFramePr>
          <p:nvPr>
            <p:extLst>
              <p:ext uri="{D42A27DB-BD31-4B8C-83A1-F6EECF244321}">
                <p14:modId xmlns:p14="http://schemas.microsoft.com/office/powerpoint/2010/main" val="3484877502"/>
              </p:ext>
            </p:extLst>
          </p:nvPr>
        </p:nvGraphicFramePr>
        <p:xfrm>
          <a:off x="7076661" y="4227442"/>
          <a:ext cx="5088835" cy="2630557"/>
        </p:xfrm>
        <a:graphic>
          <a:graphicData uri="http://schemas.openxmlformats.org/drawingml/2006/chart">
            <c:chart xmlns:c="http://schemas.openxmlformats.org/drawingml/2006/chart" xmlns:r="http://schemas.openxmlformats.org/officeDocument/2006/relationships" r:id="rId3"/>
          </a:graphicData>
        </a:graphic>
      </p:graphicFrame>
      <p:sp>
        <p:nvSpPr>
          <p:cNvPr id="4" name="Rettangolo 3">
            <a:extLst>
              <a:ext uri="{FF2B5EF4-FFF2-40B4-BE49-F238E27FC236}">
                <a16:creationId xmlns:a16="http://schemas.microsoft.com/office/drawing/2014/main" id="{658E8FAA-953F-4C64-9106-CA469766DCFA}"/>
              </a:ext>
            </a:extLst>
          </p:cNvPr>
          <p:cNvSpPr/>
          <p:nvPr/>
        </p:nvSpPr>
        <p:spPr>
          <a:xfrm>
            <a:off x="7339043" y="2107338"/>
            <a:ext cx="4564070" cy="523220"/>
          </a:xfrm>
          <a:prstGeom prst="rect">
            <a:avLst/>
          </a:prstGeom>
          <a:noFill/>
        </p:spPr>
        <p:txBody>
          <a:bodyPr wrap="none" lIns="91440" tIns="45720" rIns="91440" bIns="45720">
            <a:spAutoFit/>
          </a:bodyPr>
          <a:lstStyle/>
          <a:p>
            <a:pPr algn="ctr"/>
            <a:r>
              <a:rPr lang="it-IT" sz="2800" b="0" cap="none" spc="0" dirty="0">
                <a:ln w="0"/>
                <a:solidFill>
                  <a:schemeClr val="tx1"/>
                </a:solidFill>
                <a:effectLst>
                  <a:outerShdw blurRad="38100" dist="19050" dir="2700000" algn="tl" rotWithShape="0">
                    <a:schemeClr val="dk1">
                      <a:alpha val="40000"/>
                    </a:schemeClr>
                  </a:outerShdw>
                </a:effectLst>
              </a:rPr>
              <a:t>Andamento delle 3 classi</a:t>
            </a:r>
          </a:p>
        </p:txBody>
      </p:sp>
      <p:sp>
        <p:nvSpPr>
          <p:cNvPr id="5" name="Connettore 4">
            <a:extLst>
              <a:ext uri="{FF2B5EF4-FFF2-40B4-BE49-F238E27FC236}">
                <a16:creationId xmlns:a16="http://schemas.microsoft.com/office/drawing/2014/main" id="{9FA822B9-ABA6-4902-A5ED-B97C92643394}"/>
              </a:ext>
            </a:extLst>
          </p:cNvPr>
          <p:cNvSpPr/>
          <p:nvPr/>
        </p:nvSpPr>
        <p:spPr>
          <a:xfrm>
            <a:off x="3657600" y="2955235"/>
            <a:ext cx="781878" cy="1404730"/>
          </a:xfrm>
          <a:prstGeom prst="flowChartConnector">
            <a:avLst/>
          </a:prstGeom>
          <a:noFill/>
          <a:ln>
            <a:solidFill>
              <a:srgbClr val="FFFF0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sp>
        <p:nvSpPr>
          <p:cNvPr id="6" name="Freccia in su 5">
            <a:extLst>
              <a:ext uri="{FF2B5EF4-FFF2-40B4-BE49-F238E27FC236}">
                <a16:creationId xmlns:a16="http://schemas.microsoft.com/office/drawing/2014/main" id="{E37D26C0-807A-41D1-8B14-5F33F0E8CCD1}"/>
              </a:ext>
            </a:extLst>
          </p:cNvPr>
          <p:cNvSpPr/>
          <p:nvPr/>
        </p:nvSpPr>
        <p:spPr>
          <a:xfrm>
            <a:off x="4548691" y="2955235"/>
            <a:ext cx="220760" cy="337931"/>
          </a:xfrm>
          <a:prstGeom prst="upArrow">
            <a:avLst/>
          </a:prstGeom>
          <a:solidFill>
            <a:srgbClr val="92D050"/>
          </a:solidFill>
          <a:ln>
            <a:solidFill>
              <a:schemeClr val="accent6"/>
            </a:solid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id="{D6659892-D017-42A1-94F5-6BD8B26ED8C4}"/>
              </a:ext>
            </a:extLst>
          </p:cNvPr>
          <p:cNvSpPr txBox="1"/>
          <p:nvPr/>
        </p:nvSpPr>
        <p:spPr>
          <a:xfrm>
            <a:off x="3167270" y="1804457"/>
            <a:ext cx="3511826" cy="1015663"/>
          </a:xfrm>
          <a:prstGeom prst="rect">
            <a:avLst/>
          </a:prstGeom>
          <a:noFill/>
        </p:spPr>
        <p:txBody>
          <a:bodyPr wrap="square" rtlCol="0">
            <a:spAutoFit/>
          </a:bodyPr>
          <a:lstStyle/>
          <a:p>
            <a:pPr algn="ctr"/>
            <a:r>
              <a:rPr lang="it-IT" sz="2000" b="1" dirty="0"/>
              <a:t>Aprile 2021: Primo vero round un mese dopo la conclusione del corso </a:t>
            </a:r>
          </a:p>
        </p:txBody>
      </p:sp>
      <p:sp>
        <p:nvSpPr>
          <p:cNvPr id="8" name="CasellaDiTesto 7">
            <a:extLst>
              <a:ext uri="{FF2B5EF4-FFF2-40B4-BE49-F238E27FC236}">
                <a16:creationId xmlns:a16="http://schemas.microsoft.com/office/drawing/2014/main" id="{46729B8C-27D8-43A7-A3BB-D25C452F58D9}"/>
              </a:ext>
            </a:extLst>
          </p:cNvPr>
          <p:cNvSpPr txBox="1"/>
          <p:nvPr/>
        </p:nvSpPr>
        <p:spPr>
          <a:xfrm>
            <a:off x="1228351" y="5794225"/>
            <a:ext cx="3061252" cy="369332"/>
          </a:xfrm>
          <a:prstGeom prst="rect">
            <a:avLst/>
          </a:prstGeom>
          <a:noFill/>
        </p:spPr>
        <p:txBody>
          <a:bodyPr wrap="square" rtlCol="0">
            <a:spAutoFit/>
          </a:bodyPr>
          <a:lstStyle/>
          <a:p>
            <a:r>
              <a:rPr lang="it-IT" dirty="0">
                <a:highlight>
                  <a:srgbClr val="FF0000"/>
                </a:highlight>
              </a:rPr>
              <a:t>Revisionare</a:t>
            </a:r>
          </a:p>
        </p:txBody>
      </p:sp>
    </p:spTree>
    <p:extLst>
      <p:ext uri="{BB962C8B-B14F-4D97-AF65-F5344CB8AC3E}">
        <p14:creationId xmlns:p14="http://schemas.microsoft.com/office/powerpoint/2010/main" val="2776853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E6E163EF-4865-4948-A150-17507063BEBD}"/>
              </a:ext>
            </a:extLst>
          </p:cNvPr>
          <p:cNvSpPr/>
          <p:nvPr/>
        </p:nvSpPr>
        <p:spPr>
          <a:xfrm>
            <a:off x="7038277" y="1622898"/>
            <a:ext cx="5017245" cy="1015663"/>
          </a:xfrm>
          <a:prstGeom prst="rect">
            <a:avLst/>
          </a:prstGeom>
          <a:noFill/>
        </p:spPr>
        <p:txBody>
          <a:bodyPr wrap="square" lIns="91440" tIns="45720" rIns="91440" bIns="45720">
            <a:spAutoFit/>
          </a:bodyPr>
          <a:lstStyle/>
          <a:p>
            <a:pPr algn="ctr"/>
            <a:r>
              <a:rPr lang="it-IT" sz="2800" b="0" cap="none" spc="0" dirty="0">
                <a:ln w="0"/>
                <a:solidFill>
                  <a:schemeClr val="tx1"/>
                </a:solidFill>
                <a:effectLst>
                  <a:outerShdw blurRad="38100" dist="19050" dir="2700000" algn="tl" rotWithShape="0">
                    <a:schemeClr val="dk1">
                      <a:alpha val="40000"/>
                    </a:schemeClr>
                  </a:outerShdw>
                </a:effectLst>
              </a:rPr>
              <a:t>Andamento delle 3 classi</a:t>
            </a:r>
          </a:p>
          <a:p>
            <a:pPr algn="ctr"/>
            <a:r>
              <a:rPr lang="it-IT" sz="1600" dirty="0">
                <a:ln w="0"/>
                <a:effectLst>
                  <a:outerShdw blurRad="38100" dist="19050" dir="2700000" algn="tl" rotWithShape="0">
                    <a:schemeClr val="dk1">
                      <a:alpha val="40000"/>
                    </a:schemeClr>
                  </a:outerShdw>
                </a:effectLst>
              </a:rPr>
              <a:t>(le classi sono di dimensioni diverse, dunque guardare l’andamento)</a:t>
            </a:r>
            <a:endParaRPr lang="it-IT" sz="1600" b="0" cap="none" spc="0" dirty="0">
              <a:ln w="0"/>
              <a:solidFill>
                <a:schemeClr val="tx1"/>
              </a:solidFill>
              <a:effectLst>
                <a:outerShdw blurRad="38100" dist="19050" dir="2700000" algn="tl" rotWithShape="0">
                  <a:schemeClr val="dk1">
                    <a:alpha val="40000"/>
                  </a:schemeClr>
                </a:outerShdw>
              </a:effectLst>
            </a:endParaRPr>
          </a:p>
        </p:txBody>
      </p:sp>
      <p:sp>
        <p:nvSpPr>
          <p:cNvPr id="7" name="CasellaDiTesto 6">
            <a:extLst>
              <a:ext uri="{FF2B5EF4-FFF2-40B4-BE49-F238E27FC236}">
                <a16:creationId xmlns:a16="http://schemas.microsoft.com/office/drawing/2014/main" id="{4200EEF6-410A-41CD-B14C-42918DA768A3}"/>
              </a:ext>
            </a:extLst>
          </p:cNvPr>
          <p:cNvSpPr txBox="1"/>
          <p:nvPr/>
        </p:nvSpPr>
        <p:spPr>
          <a:xfrm>
            <a:off x="1199322" y="5269952"/>
            <a:ext cx="3061252" cy="369332"/>
          </a:xfrm>
          <a:prstGeom prst="rect">
            <a:avLst/>
          </a:prstGeom>
          <a:noFill/>
        </p:spPr>
        <p:txBody>
          <a:bodyPr wrap="square" rtlCol="0">
            <a:spAutoFit/>
          </a:bodyPr>
          <a:lstStyle/>
          <a:p>
            <a:r>
              <a:rPr lang="it-IT" dirty="0">
                <a:highlight>
                  <a:srgbClr val="00FF00"/>
                </a:highlight>
              </a:rPr>
              <a:t>OK revisionata</a:t>
            </a:r>
          </a:p>
        </p:txBody>
      </p:sp>
      <p:pic>
        <p:nvPicPr>
          <p:cNvPr id="12" name="Immagine 11">
            <a:extLst>
              <a:ext uri="{FF2B5EF4-FFF2-40B4-BE49-F238E27FC236}">
                <a16:creationId xmlns:a16="http://schemas.microsoft.com/office/drawing/2014/main" id="{843E1F9B-EEC2-4390-B77E-18AE287713E2}"/>
              </a:ext>
            </a:extLst>
          </p:cNvPr>
          <p:cNvPicPr>
            <a:picLocks noChangeAspect="1"/>
          </p:cNvPicPr>
          <p:nvPr/>
        </p:nvPicPr>
        <p:blipFill>
          <a:blip r:embed="rId2"/>
          <a:stretch>
            <a:fillRect/>
          </a:stretch>
        </p:blipFill>
        <p:spPr>
          <a:xfrm>
            <a:off x="136478" y="110720"/>
            <a:ext cx="6998819" cy="3735566"/>
          </a:xfrm>
          <a:prstGeom prst="rect">
            <a:avLst/>
          </a:prstGeom>
        </p:spPr>
      </p:pic>
      <p:pic>
        <p:nvPicPr>
          <p:cNvPr id="13" name="Immagine 12">
            <a:extLst>
              <a:ext uri="{FF2B5EF4-FFF2-40B4-BE49-F238E27FC236}">
                <a16:creationId xmlns:a16="http://schemas.microsoft.com/office/drawing/2014/main" id="{D4136A9A-A40A-4A2D-AFEE-B2A4B5F4CCE5}"/>
              </a:ext>
            </a:extLst>
          </p:cNvPr>
          <p:cNvPicPr>
            <a:picLocks noChangeAspect="1"/>
          </p:cNvPicPr>
          <p:nvPr/>
        </p:nvPicPr>
        <p:blipFill>
          <a:blip r:embed="rId3"/>
          <a:stretch>
            <a:fillRect/>
          </a:stretch>
        </p:blipFill>
        <p:spPr>
          <a:xfrm>
            <a:off x="5338380" y="3309820"/>
            <a:ext cx="6754953" cy="3548180"/>
          </a:xfrm>
          <a:prstGeom prst="rect">
            <a:avLst/>
          </a:prstGeom>
        </p:spPr>
      </p:pic>
    </p:spTree>
    <p:extLst>
      <p:ext uri="{BB962C8B-B14F-4D97-AF65-F5344CB8AC3E}">
        <p14:creationId xmlns:p14="http://schemas.microsoft.com/office/powerpoint/2010/main" val="323566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75E64126-6E2E-4178-A98B-1B9D05C04890}"/>
              </a:ext>
            </a:extLst>
          </p:cNvPr>
          <p:cNvSpPr txBox="1"/>
          <p:nvPr/>
        </p:nvSpPr>
        <p:spPr>
          <a:xfrm>
            <a:off x="565611" y="657144"/>
            <a:ext cx="10728401" cy="4524315"/>
          </a:xfrm>
          <a:prstGeom prst="rect">
            <a:avLst/>
          </a:prstGeom>
          <a:noFill/>
        </p:spPr>
        <p:txBody>
          <a:bodyPr wrap="square">
            <a:spAutoFit/>
          </a:bodyPr>
          <a:lstStyle/>
          <a:p>
            <a:pPr algn="just"/>
            <a:r>
              <a:rPr lang="it-IT" sz="1800" u="sng" dirty="0">
                <a:ln w="0"/>
              </a:rPr>
              <a:t>Relativamente alle ipotesi 2 e 3 (vedere slide delle ipotesi)…</a:t>
            </a:r>
          </a:p>
          <a:p>
            <a:pPr algn="just"/>
            <a:endParaRPr lang="it-IT" u="sng" dirty="0">
              <a:ln w="0"/>
            </a:endParaRPr>
          </a:p>
          <a:p>
            <a:pPr algn="just"/>
            <a:r>
              <a:rPr lang="it-IT" sz="1800" dirty="0">
                <a:ln w="0"/>
              </a:rPr>
              <a:t>Il metodo, scientifico o </a:t>
            </a:r>
            <a:r>
              <a:rPr lang="it-IT" sz="1800" dirty="0" err="1">
                <a:ln w="0"/>
              </a:rPr>
              <a:t>effectuation</a:t>
            </a:r>
            <a:r>
              <a:rPr lang="it-IT" sz="1800" dirty="0">
                <a:ln w="0"/>
              </a:rPr>
              <a:t> che sia, rispetto al controllo, permette di contenere il numero di pivot necessari (razionalmente almeno 1, è quasi impossibile avere un’idea perfetta sin da subito) e di ridurre la probabilità di exit. Tra gli scientifici, c’è una maggiore propensione a fare 1 pivot incrementale durante il percorso, tra gli </a:t>
            </a:r>
            <a:r>
              <a:rPr lang="it-IT" sz="1800" dirty="0" err="1">
                <a:ln w="0"/>
              </a:rPr>
              <a:t>effectuation</a:t>
            </a:r>
            <a:r>
              <a:rPr lang="it-IT" sz="1800" dirty="0">
                <a:ln w="0"/>
              </a:rPr>
              <a:t> anche 2 o 3. Ne deriva che un livello di scientificità media maggiore determina un numero contenuto di pivot. </a:t>
            </a:r>
          </a:p>
          <a:p>
            <a:pPr algn="just"/>
            <a:r>
              <a:rPr lang="it-IT" sz="1800" dirty="0">
                <a:ln w="0"/>
              </a:rPr>
              <a:t>Questo livello di scientificità media di ciascuna startup influenza la decisione di exit: all’aumentare della scientificità media di una startup, si riduce significativamente la probabilità di exit, al contrario delle variabili trattamento ed identità per le quali non possiamo affermare che ci sia una differente influenza tra scientifici ed </a:t>
            </a:r>
            <a:r>
              <a:rPr lang="it-IT" sz="1800" dirty="0" err="1">
                <a:ln w="0"/>
              </a:rPr>
              <a:t>effectuation</a:t>
            </a:r>
            <a:r>
              <a:rPr lang="it-IT" sz="1800" dirty="0">
                <a:ln w="0"/>
              </a:rPr>
              <a:t> vs il controllo, oppure tra comunitari e missionari vs darwiniani. </a:t>
            </a:r>
            <a:endParaRPr lang="it-IT" sz="2400" dirty="0">
              <a:ln w="0"/>
            </a:endParaRPr>
          </a:p>
          <a:p>
            <a:pPr algn="just"/>
            <a:r>
              <a:rPr lang="it-IT" sz="1800" dirty="0">
                <a:ln w="0"/>
              </a:rPr>
              <a:t>Infine, la scientificità media elevata riduce significativamente le intenzioni di dropout, sia IVL sia IDEA</a:t>
            </a:r>
          </a:p>
          <a:p>
            <a:pPr algn="just"/>
            <a:endParaRPr lang="it-IT" sz="1800" u="sng" dirty="0">
              <a:ln w="0"/>
            </a:endParaRPr>
          </a:p>
          <a:p>
            <a:pPr algn="just"/>
            <a:endParaRPr lang="it-IT" sz="1800" u="sng" dirty="0">
              <a:ln w="0"/>
            </a:endParaRPr>
          </a:p>
        </p:txBody>
      </p:sp>
      <p:sp>
        <p:nvSpPr>
          <p:cNvPr id="6" name="Rettangolo 5">
            <a:extLst>
              <a:ext uri="{FF2B5EF4-FFF2-40B4-BE49-F238E27FC236}">
                <a16:creationId xmlns:a16="http://schemas.microsoft.com/office/drawing/2014/main" id="{FDCB6F9C-2CAF-4156-8F0C-4E511EF0C146}"/>
              </a:ext>
            </a:extLst>
          </p:cNvPr>
          <p:cNvSpPr/>
          <p:nvPr/>
        </p:nvSpPr>
        <p:spPr>
          <a:xfrm>
            <a:off x="452142" y="4815861"/>
            <a:ext cx="11420990" cy="1815882"/>
          </a:xfrm>
          <a:prstGeom prst="rect">
            <a:avLst/>
          </a:prstGeom>
          <a:noFill/>
        </p:spPr>
        <p:txBody>
          <a:bodyPr wrap="square" lIns="91440" tIns="45720" rIns="91440" bIns="45720">
            <a:spAutoFit/>
            <a:scene3d>
              <a:camera prst="orthographicFront"/>
              <a:lightRig rig="soft" dir="t">
                <a:rot lat="0" lon="0" rev="15600000"/>
              </a:lightRig>
            </a:scene3d>
            <a:sp3d extrusionH="57150" prstMaterial="softEdge">
              <a:bevelT w="25400" h="38100"/>
            </a:sp3d>
          </a:bodyPr>
          <a:lstStyle/>
          <a:p>
            <a:pPr marL="457200" indent="-457200">
              <a:buFont typeface="Arial" panose="020B0604020202020204" pitchFamily="34" charset="0"/>
              <a:buChar char="•"/>
            </a:pPr>
            <a:r>
              <a:rPr lang="it-IT" sz="2800" b="1" dirty="0">
                <a:ln w="22225">
                  <a:solidFill>
                    <a:schemeClr val="accent2"/>
                  </a:solidFill>
                  <a:prstDash val="solid"/>
                </a:ln>
                <a:solidFill>
                  <a:schemeClr val="accent2">
                    <a:lumMod val="40000"/>
                    <a:lumOff val="60000"/>
                  </a:schemeClr>
                </a:solidFill>
              </a:rPr>
              <a:t>Il metodo permette di guidare la strada facendo pochi ma buoni pivot incrementali</a:t>
            </a:r>
          </a:p>
          <a:p>
            <a:pPr marL="457200" indent="-457200">
              <a:buFont typeface="Arial" panose="020B0604020202020204" pitchFamily="34" charset="0"/>
              <a:buChar char="•"/>
            </a:pPr>
            <a:r>
              <a:rPr lang="it-IT" sz="2800" b="1" dirty="0">
                <a:ln w="22225">
                  <a:solidFill>
                    <a:schemeClr val="accent2"/>
                  </a:solidFill>
                  <a:prstDash val="solid"/>
                </a:ln>
                <a:solidFill>
                  <a:schemeClr val="accent2">
                    <a:lumMod val="40000"/>
                    <a:lumOff val="60000"/>
                  </a:schemeClr>
                </a:solidFill>
              </a:rPr>
              <a:t>Maggiore scientificità media riduce la probabilità di exit e di dropout </a:t>
            </a:r>
          </a:p>
        </p:txBody>
      </p:sp>
    </p:spTree>
    <p:extLst>
      <p:ext uri="{BB962C8B-B14F-4D97-AF65-F5344CB8AC3E}">
        <p14:creationId xmlns:p14="http://schemas.microsoft.com/office/powerpoint/2010/main" val="13717149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2B04CCAC-8A78-40A3-AE93-C16B2FA340F9}"/>
              </a:ext>
            </a:extLst>
          </p:cNvPr>
          <p:cNvSpPr/>
          <p:nvPr/>
        </p:nvSpPr>
        <p:spPr>
          <a:xfrm>
            <a:off x="980660" y="1894871"/>
            <a:ext cx="10601740" cy="2554545"/>
          </a:xfrm>
          <a:prstGeom prst="rect">
            <a:avLst/>
          </a:prstGeom>
          <a:noFill/>
        </p:spPr>
        <p:txBody>
          <a:bodyPr wrap="square" lIns="91440" tIns="45720" rIns="91440" bIns="45720">
            <a:spAutoFit/>
          </a:bodyPr>
          <a:lstStyle/>
          <a:p>
            <a:pPr algn="just"/>
            <a:r>
              <a:rPr lang="it-IT" sz="2800" b="0" cap="none" spc="0" dirty="0">
                <a:ln w="0"/>
                <a:solidFill>
                  <a:schemeClr val="tx1"/>
                </a:solidFill>
                <a:effectLst>
                  <a:outerShdw blurRad="38100" dist="19050" dir="2700000" algn="tl" rotWithShape="0">
                    <a:schemeClr val="dk1">
                      <a:alpha val="40000"/>
                    </a:schemeClr>
                  </a:outerShdw>
                </a:effectLst>
              </a:rPr>
              <a:t>…Ma c’è davvero una conferma di questa relazione tra i pivot che ciascuna startup fa durante il suo percorso ed altre variabili, come trattamento e scientificità?</a:t>
            </a:r>
          </a:p>
          <a:p>
            <a:pPr algn="just"/>
            <a:endParaRPr lang="it-IT" sz="2800" dirty="0">
              <a:ln w="0"/>
              <a:effectLst>
                <a:outerShdw blurRad="38100" dist="19050" dir="2700000" algn="tl" rotWithShape="0">
                  <a:schemeClr val="dk1">
                    <a:alpha val="40000"/>
                  </a:schemeClr>
                </a:outerShdw>
              </a:effectLst>
            </a:endParaRPr>
          </a:p>
          <a:p>
            <a:pPr algn="just"/>
            <a:r>
              <a:rPr lang="it-IT" sz="2800" dirty="0">
                <a:ln w="0"/>
                <a:effectLst>
                  <a:outerShdw blurRad="38100" dist="19050" dir="2700000" algn="tl" rotWithShape="0">
                    <a:schemeClr val="dk1">
                      <a:alpha val="40000"/>
                    </a:schemeClr>
                  </a:outerShdw>
                </a:effectLst>
                <a:sym typeface="Wingdings" panose="05000000000000000000" pitchFamily="2" charset="2"/>
              </a:rPr>
              <a:t> Regressione </a:t>
            </a:r>
            <a:r>
              <a:rPr lang="it-IT" sz="2800" dirty="0" err="1">
                <a:ln w="0"/>
                <a:effectLst>
                  <a:outerShdw blurRad="38100" dist="19050" dir="2700000" algn="tl" rotWithShape="0">
                    <a:schemeClr val="dk1">
                      <a:alpha val="40000"/>
                    </a:schemeClr>
                  </a:outerShdw>
                </a:effectLst>
                <a:sym typeface="Wingdings" panose="05000000000000000000" pitchFamily="2" charset="2"/>
              </a:rPr>
              <a:t>multinomial</a:t>
            </a:r>
            <a:r>
              <a:rPr lang="it-IT" sz="2800" dirty="0">
                <a:ln w="0"/>
                <a:effectLst>
                  <a:outerShdw blurRad="38100" dist="19050" dir="2700000" algn="tl" rotWithShape="0">
                    <a:schemeClr val="dk1">
                      <a:alpha val="40000"/>
                    </a:schemeClr>
                  </a:outerShdw>
                </a:effectLst>
                <a:sym typeface="Wingdings" panose="05000000000000000000" pitchFamily="2" charset="2"/>
              </a:rPr>
              <a:t> </a:t>
            </a:r>
            <a:r>
              <a:rPr lang="it-IT" sz="2800" dirty="0" err="1">
                <a:ln w="0"/>
                <a:effectLst>
                  <a:outerShdw blurRad="38100" dist="19050" dir="2700000" algn="tl" rotWithShape="0">
                    <a:schemeClr val="dk1">
                      <a:alpha val="40000"/>
                    </a:schemeClr>
                  </a:outerShdw>
                </a:effectLst>
                <a:sym typeface="Wingdings" panose="05000000000000000000" pitchFamily="2" charset="2"/>
              </a:rPr>
              <a:t>logit</a:t>
            </a:r>
            <a:r>
              <a:rPr lang="it-IT" sz="2800" dirty="0">
                <a:ln w="0"/>
                <a:effectLst>
                  <a:outerShdw blurRad="38100" dist="19050" dir="2700000" algn="tl" rotWithShape="0">
                    <a:schemeClr val="dk1">
                      <a:alpha val="40000"/>
                    </a:schemeClr>
                  </a:outerShdw>
                </a:effectLst>
                <a:sym typeface="Wingdings" panose="05000000000000000000" pitchFamily="2" charset="2"/>
              </a:rPr>
              <a:t>, nella sezione METODO</a:t>
            </a:r>
            <a:r>
              <a:rPr lang="it-IT" sz="2800" b="0" cap="none" spc="0" dirty="0">
                <a:ln w="0"/>
                <a:solidFill>
                  <a:schemeClr val="tx1"/>
                </a:solidFill>
                <a:effectLst>
                  <a:outerShdw blurRad="38100" dist="19050" dir="2700000" algn="tl" rotWithShape="0">
                    <a:schemeClr val="dk1">
                      <a:alpha val="40000"/>
                    </a:schemeClr>
                  </a:outerShdw>
                </a:effectLst>
              </a:rPr>
              <a:t> </a:t>
            </a:r>
          </a:p>
          <a:p>
            <a:pPr algn="just"/>
            <a:endParaRPr lang="it-IT"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9119714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5E4724E0-A3AA-46AE-8910-AC02C6E42133}"/>
              </a:ext>
            </a:extLst>
          </p:cNvPr>
          <p:cNvSpPr txBox="1"/>
          <p:nvPr/>
        </p:nvSpPr>
        <p:spPr>
          <a:xfrm>
            <a:off x="426999" y="676855"/>
            <a:ext cx="6791741" cy="523220"/>
          </a:xfrm>
          <a:prstGeom prst="rect">
            <a:avLst/>
          </a:prstGeom>
          <a:noFill/>
        </p:spPr>
        <p:txBody>
          <a:bodyPr wrap="square" rtlCol="0">
            <a:spAutoFit/>
          </a:bodyPr>
          <a:lstStyle/>
          <a:p>
            <a:pPr algn="ctr"/>
            <a:r>
              <a:rPr lang="it-IT" sz="2800" b="1" i="1" u="sng" dirty="0"/>
              <a:t>CLASSI E SCIENTIFICITA’</a:t>
            </a:r>
          </a:p>
        </p:txBody>
      </p:sp>
      <p:sp>
        <p:nvSpPr>
          <p:cNvPr id="3" name="CasellaDiTesto 2">
            <a:extLst>
              <a:ext uri="{FF2B5EF4-FFF2-40B4-BE49-F238E27FC236}">
                <a16:creationId xmlns:a16="http://schemas.microsoft.com/office/drawing/2014/main" id="{E2E73F96-AD65-4679-B5A0-CFECD850962F}"/>
              </a:ext>
            </a:extLst>
          </p:cNvPr>
          <p:cNvSpPr txBox="1"/>
          <p:nvPr/>
        </p:nvSpPr>
        <p:spPr>
          <a:xfrm>
            <a:off x="1510747" y="1351468"/>
            <a:ext cx="5367131" cy="369332"/>
          </a:xfrm>
          <a:prstGeom prst="rect">
            <a:avLst/>
          </a:prstGeom>
          <a:noFill/>
        </p:spPr>
        <p:txBody>
          <a:bodyPr wrap="square" rtlCol="0">
            <a:spAutoFit/>
          </a:bodyPr>
          <a:lstStyle/>
          <a:p>
            <a:r>
              <a:rPr lang="it-IT" dirty="0"/>
              <a:t>308 startup (non avendo considerato il CP)</a:t>
            </a:r>
          </a:p>
        </p:txBody>
      </p:sp>
      <p:sp>
        <p:nvSpPr>
          <p:cNvPr id="5" name="Freccia in su 4">
            <a:extLst>
              <a:ext uri="{FF2B5EF4-FFF2-40B4-BE49-F238E27FC236}">
                <a16:creationId xmlns:a16="http://schemas.microsoft.com/office/drawing/2014/main" id="{D938FC1D-C2A8-4951-A41A-8BA0F205BE37}"/>
              </a:ext>
            </a:extLst>
          </p:cNvPr>
          <p:cNvSpPr/>
          <p:nvPr/>
        </p:nvSpPr>
        <p:spPr>
          <a:xfrm rot="10800000">
            <a:off x="3484555" y="1798770"/>
            <a:ext cx="338314" cy="369333"/>
          </a:xfrm>
          <a:prstGeom prst="upArrow">
            <a:avLst/>
          </a:prstGeom>
          <a:solidFill>
            <a:srgbClr val="92D050"/>
          </a:solidFill>
          <a:ln>
            <a:solidFill>
              <a:schemeClr val="accent6"/>
            </a:solid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A0E84E5E-A161-4DA0-B27F-486A196C2269}"/>
              </a:ext>
            </a:extLst>
          </p:cNvPr>
          <p:cNvSpPr txBox="1"/>
          <p:nvPr/>
        </p:nvSpPr>
        <p:spPr>
          <a:xfrm>
            <a:off x="1205948" y="2249681"/>
            <a:ext cx="5671929" cy="646331"/>
          </a:xfrm>
          <a:prstGeom prst="rect">
            <a:avLst/>
          </a:prstGeom>
          <a:noFill/>
        </p:spPr>
        <p:txBody>
          <a:bodyPr wrap="square" rtlCol="0">
            <a:spAutoFit/>
          </a:bodyPr>
          <a:lstStyle/>
          <a:p>
            <a:r>
              <a:rPr lang="it-IT" dirty="0"/>
              <a:t>140 hanno registrato un incremento della loro scientificità media durante il loro percorso (R1-6)</a:t>
            </a:r>
          </a:p>
        </p:txBody>
      </p:sp>
      <p:sp>
        <p:nvSpPr>
          <p:cNvPr id="7" name="CasellaDiTesto 6">
            <a:extLst>
              <a:ext uri="{FF2B5EF4-FFF2-40B4-BE49-F238E27FC236}">
                <a16:creationId xmlns:a16="http://schemas.microsoft.com/office/drawing/2014/main" id="{4B6E32AE-7BAD-4F1C-AEA8-D74AE1B126E7}"/>
              </a:ext>
            </a:extLst>
          </p:cNvPr>
          <p:cNvSpPr txBox="1"/>
          <p:nvPr/>
        </p:nvSpPr>
        <p:spPr>
          <a:xfrm>
            <a:off x="1677849" y="3343219"/>
            <a:ext cx="5367131" cy="369332"/>
          </a:xfrm>
          <a:prstGeom prst="rect">
            <a:avLst/>
          </a:prstGeom>
          <a:noFill/>
        </p:spPr>
        <p:txBody>
          <a:bodyPr wrap="square" rtlCol="0">
            <a:spAutoFit/>
          </a:bodyPr>
          <a:lstStyle/>
          <a:p>
            <a:r>
              <a:rPr lang="it-IT" dirty="0"/>
              <a:t>Quale metodo hanno seguito?</a:t>
            </a:r>
          </a:p>
        </p:txBody>
      </p:sp>
      <p:sp>
        <p:nvSpPr>
          <p:cNvPr id="8" name="CasellaDiTesto 7">
            <a:extLst>
              <a:ext uri="{FF2B5EF4-FFF2-40B4-BE49-F238E27FC236}">
                <a16:creationId xmlns:a16="http://schemas.microsoft.com/office/drawing/2014/main" id="{32DBF06B-288E-4168-8576-C20835D468BE}"/>
              </a:ext>
            </a:extLst>
          </p:cNvPr>
          <p:cNvSpPr txBox="1"/>
          <p:nvPr/>
        </p:nvSpPr>
        <p:spPr>
          <a:xfrm>
            <a:off x="1510747" y="3754921"/>
            <a:ext cx="5367131" cy="369332"/>
          </a:xfrm>
          <a:prstGeom prst="rect">
            <a:avLst/>
          </a:prstGeom>
          <a:noFill/>
        </p:spPr>
        <p:txBody>
          <a:bodyPr wrap="square" rtlCol="0">
            <a:spAutoFit/>
          </a:bodyPr>
          <a:lstStyle/>
          <a:p>
            <a:r>
              <a:rPr lang="it-IT" dirty="0"/>
              <a:t>39 EFFECTUATION</a:t>
            </a:r>
          </a:p>
        </p:txBody>
      </p:sp>
      <p:sp>
        <p:nvSpPr>
          <p:cNvPr id="9" name="CasellaDiTesto 8">
            <a:extLst>
              <a:ext uri="{FF2B5EF4-FFF2-40B4-BE49-F238E27FC236}">
                <a16:creationId xmlns:a16="http://schemas.microsoft.com/office/drawing/2014/main" id="{513D77D1-48F5-4E4A-B531-CB020DA305BA}"/>
              </a:ext>
            </a:extLst>
          </p:cNvPr>
          <p:cNvSpPr txBox="1"/>
          <p:nvPr/>
        </p:nvSpPr>
        <p:spPr>
          <a:xfrm>
            <a:off x="2618753" y="4163469"/>
            <a:ext cx="5367131" cy="369332"/>
          </a:xfrm>
          <a:prstGeom prst="rect">
            <a:avLst/>
          </a:prstGeom>
          <a:noFill/>
        </p:spPr>
        <p:txBody>
          <a:bodyPr wrap="square" rtlCol="0">
            <a:spAutoFit/>
          </a:bodyPr>
          <a:lstStyle/>
          <a:p>
            <a:r>
              <a:rPr lang="it-IT" dirty="0"/>
              <a:t>58 SCIENTIFICO</a:t>
            </a:r>
          </a:p>
        </p:txBody>
      </p:sp>
      <p:sp>
        <p:nvSpPr>
          <p:cNvPr id="11" name="CasellaDiTesto 10">
            <a:extLst>
              <a:ext uri="{FF2B5EF4-FFF2-40B4-BE49-F238E27FC236}">
                <a16:creationId xmlns:a16="http://schemas.microsoft.com/office/drawing/2014/main" id="{49F2B5C3-0EB2-49D2-A990-728C674A045E}"/>
              </a:ext>
            </a:extLst>
          </p:cNvPr>
          <p:cNvSpPr txBox="1"/>
          <p:nvPr/>
        </p:nvSpPr>
        <p:spPr>
          <a:xfrm>
            <a:off x="3889130" y="3738086"/>
            <a:ext cx="5367131" cy="369332"/>
          </a:xfrm>
          <a:prstGeom prst="rect">
            <a:avLst/>
          </a:prstGeom>
          <a:noFill/>
        </p:spPr>
        <p:txBody>
          <a:bodyPr wrap="square" rtlCol="0">
            <a:spAutoFit/>
          </a:bodyPr>
          <a:lstStyle/>
          <a:p>
            <a:r>
              <a:rPr lang="it-IT" dirty="0"/>
              <a:t>43 CONTROLLO</a:t>
            </a:r>
          </a:p>
        </p:txBody>
      </p:sp>
      <p:sp>
        <p:nvSpPr>
          <p:cNvPr id="12" name="CasellaDiTesto 11">
            <a:extLst>
              <a:ext uri="{FF2B5EF4-FFF2-40B4-BE49-F238E27FC236}">
                <a16:creationId xmlns:a16="http://schemas.microsoft.com/office/drawing/2014/main" id="{A8B66080-2436-4E39-8D58-1AE185F07BA6}"/>
              </a:ext>
            </a:extLst>
          </p:cNvPr>
          <p:cNvSpPr txBox="1"/>
          <p:nvPr/>
        </p:nvSpPr>
        <p:spPr>
          <a:xfrm>
            <a:off x="1094751" y="5077265"/>
            <a:ext cx="5783126" cy="369332"/>
          </a:xfrm>
          <a:prstGeom prst="rect">
            <a:avLst/>
          </a:prstGeom>
          <a:noFill/>
        </p:spPr>
        <p:txBody>
          <a:bodyPr wrap="square" rtlCol="0">
            <a:spAutoFit/>
          </a:bodyPr>
          <a:lstStyle/>
          <a:p>
            <a:r>
              <a:rPr lang="it-IT" dirty="0"/>
              <a:t>Quanti sono gli appartenenti a ciascuna classe?</a:t>
            </a:r>
          </a:p>
        </p:txBody>
      </p:sp>
      <p:sp>
        <p:nvSpPr>
          <p:cNvPr id="13" name="Freccia in su 12">
            <a:extLst>
              <a:ext uri="{FF2B5EF4-FFF2-40B4-BE49-F238E27FC236}">
                <a16:creationId xmlns:a16="http://schemas.microsoft.com/office/drawing/2014/main" id="{6E27CD08-C77F-46C5-B704-C6533C3DA851}"/>
              </a:ext>
            </a:extLst>
          </p:cNvPr>
          <p:cNvSpPr/>
          <p:nvPr/>
        </p:nvSpPr>
        <p:spPr>
          <a:xfrm rot="10800000">
            <a:off x="3484555" y="2925274"/>
            <a:ext cx="338314" cy="369333"/>
          </a:xfrm>
          <a:prstGeom prst="upArrow">
            <a:avLst/>
          </a:prstGeom>
          <a:solidFill>
            <a:srgbClr val="92D050"/>
          </a:solidFill>
          <a:ln>
            <a:solidFill>
              <a:schemeClr val="accent6"/>
            </a:solid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it-IT"/>
          </a:p>
        </p:txBody>
      </p:sp>
      <p:sp>
        <p:nvSpPr>
          <p:cNvPr id="14" name="Freccia in su 13">
            <a:extLst>
              <a:ext uri="{FF2B5EF4-FFF2-40B4-BE49-F238E27FC236}">
                <a16:creationId xmlns:a16="http://schemas.microsoft.com/office/drawing/2014/main" id="{1882EFDB-56E1-4D8F-9C4C-CA0F1DD6C782}"/>
              </a:ext>
            </a:extLst>
          </p:cNvPr>
          <p:cNvSpPr/>
          <p:nvPr/>
        </p:nvSpPr>
        <p:spPr>
          <a:xfrm rot="10800000">
            <a:off x="3484554" y="4668152"/>
            <a:ext cx="338314" cy="369333"/>
          </a:xfrm>
          <a:prstGeom prst="upArrow">
            <a:avLst/>
          </a:prstGeom>
          <a:solidFill>
            <a:srgbClr val="92D050"/>
          </a:solidFill>
          <a:ln>
            <a:solidFill>
              <a:schemeClr val="accent6"/>
            </a:solid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it-IT"/>
          </a:p>
        </p:txBody>
      </p:sp>
      <p:sp>
        <p:nvSpPr>
          <p:cNvPr id="15" name="CasellaDiTesto 14">
            <a:extLst>
              <a:ext uri="{FF2B5EF4-FFF2-40B4-BE49-F238E27FC236}">
                <a16:creationId xmlns:a16="http://schemas.microsoft.com/office/drawing/2014/main" id="{8DC04D1B-26ED-4267-8720-622BDEFFDF29}"/>
              </a:ext>
            </a:extLst>
          </p:cNvPr>
          <p:cNvSpPr txBox="1"/>
          <p:nvPr/>
        </p:nvSpPr>
        <p:spPr>
          <a:xfrm>
            <a:off x="1954308" y="5524472"/>
            <a:ext cx="934280" cy="369332"/>
          </a:xfrm>
          <a:prstGeom prst="rect">
            <a:avLst/>
          </a:prstGeom>
          <a:noFill/>
        </p:spPr>
        <p:txBody>
          <a:bodyPr wrap="square" rtlCol="0">
            <a:spAutoFit/>
          </a:bodyPr>
          <a:lstStyle/>
          <a:p>
            <a:r>
              <a:rPr lang="it-IT" dirty="0"/>
              <a:t>25 DA</a:t>
            </a:r>
          </a:p>
        </p:txBody>
      </p:sp>
      <p:sp>
        <p:nvSpPr>
          <p:cNvPr id="16" name="CasellaDiTesto 15">
            <a:extLst>
              <a:ext uri="{FF2B5EF4-FFF2-40B4-BE49-F238E27FC236}">
                <a16:creationId xmlns:a16="http://schemas.microsoft.com/office/drawing/2014/main" id="{DA4EC587-9BDA-47EA-A81B-4E8CDF510263}"/>
              </a:ext>
            </a:extLst>
          </p:cNvPr>
          <p:cNvSpPr txBox="1"/>
          <p:nvPr/>
        </p:nvSpPr>
        <p:spPr>
          <a:xfrm>
            <a:off x="2954850" y="5524472"/>
            <a:ext cx="934280" cy="369332"/>
          </a:xfrm>
          <a:prstGeom prst="rect">
            <a:avLst/>
          </a:prstGeom>
          <a:noFill/>
        </p:spPr>
        <p:txBody>
          <a:bodyPr wrap="square" rtlCol="0">
            <a:spAutoFit/>
          </a:bodyPr>
          <a:lstStyle/>
          <a:p>
            <a:r>
              <a:rPr lang="it-IT" dirty="0"/>
              <a:t>32 CO</a:t>
            </a:r>
          </a:p>
        </p:txBody>
      </p:sp>
      <p:sp>
        <p:nvSpPr>
          <p:cNvPr id="17" name="CasellaDiTesto 16">
            <a:extLst>
              <a:ext uri="{FF2B5EF4-FFF2-40B4-BE49-F238E27FC236}">
                <a16:creationId xmlns:a16="http://schemas.microsoft.com/office/drawing/2014/main" id="{5C71F3DD-B008-48F4-A318-78813B733DC6}"/>
              </a:ext>
            </a:extLst>
          </p:cNvPr>
          <p:cNvSpPr txBox="1"/>
          <p:nvPr/>
        </p:nvSpPr>
        <p:spPr>
          <a:xfrm>
            <a:off x="3955392" y="5538609"/>
            <a:ext cx="934280" cy="369332"/>
          </a:xfrm>
          <a:prstGeom prst="rect">
            <a:avLst/>
          </a:prstGeom>
          <a:noFill/>
        </p:spPr>
        <p:txBody>
          <a:bodyPr wrap="square" rtlCol="0">
            <a:spAutoFit/>
          </a:bodyPr>
          <a:lstStyle/>
          <a:p>
            <a:r>
              <a:rPr lang="it-IT" dirty="0"/>
              <a:t>83 MI</a:t>
            </a:r>
          </a:p>
        </p:txBody>
      </p:sp>
      <p:pic>
        <p:nvPicPr>
          <p:cNvPr id="19" name="Immagine 18">
            <a:extLst>
              <a:ext uri="{FF2B5EF4-FFF2-40B4-BE49-F238E27FC236}">
                <a16:creationId xmlns:a16="http://schemas.microsoft.com/office/drawing/2014/main" id="{FB12F2A1-0651-480E-BEBF-9397D9192A6A}"/>
              </a:ext>
            </a:extLst>
          </p:cNvPr>
          <p:cNvPicPr>
            <a:picLocks noChangeAspect="1"/>
          </p:cNvPicPr>
          <p:nvPr/>
        </p:nvPicPr>
        <p:blipFill>
          <a:blip r:embed="rId2"/>
          <a:stretch>
            <a:fillRect/>
          </a:stretch>
        </p:blipFill>
        <p:spPr>
          <a:xfrm>
            <a:off x="6781825" y="3119914"/>
            <a:ext cx="5283075" cy="3147061"/>
          </a:xfrm>
          <a:prstGeom prst="rect">
            <a:avLst/>
          </a:prstGeom>
        </p:spPr>
      </p:pic>
      <p:sp>
        <p:nvSpPr>
          <p:cNvPr id="21" name="Freccia circolare a destra 20">
            <a:extLst>
              <a:ext uri="{FF2B5EF4-FFF2-40B4-BE49-F238E27FC236}">
                <a16:creationId xmlns:a16="http://schemas.microsoft.com/office/drawing/2014/main" id="{B21EDF2B-89F9-44DA-9B8E-B45220B7C2B8}"/>
              </a:ext>
            </a:extLst>
          </p:cNvPr>
          <p:cNvSpPr/>
          <p:nvPr/>
        </p:nvSpPr>
        <p:spPr>
          <a:xfrm rot="17599057">
            <a:off x="5667807" y="5593819"/>
            <a:ext cx="676545" cy="1241097"/>
          </a:xfrm>
          <a:prstGeom prst="curvedRightArrow">
            <a:avLst>
              <a:gd name="adj1" fmla="val 13829"/>
              <a:gd name="adj2" fmla="val 64342"/>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5" name="Connettore 24">
            <a:extLst>
              <a:ext uri="{FF2B5EF4-FFF2-40B4-BE49-F238E27FC236}">
                <a16:creationId xmlns:a16="http://schemas.microsoft.com/office/drawing/2014/main" id="{F6A5E5AD-79D1-4960-9065-F4F44C09DD50}"/>
              </a:ext>
            </a:extLst>
          </p:cNvPr>
          <p:cNvSpPr/>
          <p:nvPr/>
        </p:nvSpPr>
        <p:spPr>
          <a:xfrm rot="5400000">
            <a:off x="10660733" y="4175369"/>
            <a:ext cx="366009" cy="2431480"/>
          </a:xfrm>
          <a:prstGeom prst="flowChartConnector">
            <a:avLst/>
          </a:prstGeom>
          <a:noFill/>
          <a:ln w="38100">
            <a:solidFill>
              <a:srgbClr val="7030A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sp>
        <p:nvSpPr>
          <p:cNvPr id="27" name="CasellaDiTesto 26">
            <a:extLst>
              <a:ext uri="{FF2B5EF4-FFF2-40B4-BE49-F238E27FC236}">
                <a16:creationId xmlns:a16="http://schemas.microsoft.com/office/drawing/2014/main" id="{1A875AC2-78D9-41FC-AD9F-8B41B023BEBF}"/>
              </a:ext>
            </a:extLst>
          </p:cNvPr>
          <p:cNvSpPr txBox="1"/>
          <p:nvPr/>
        </p:nvSpPr>
        <p:spPr>
          <a:xfrm>
            <a:off x="6983894" y="1986645"/>
            <a:ext cx="5009323" cy="1077218"/>
          </a:xfrm>
          <a:prstGeom prst="rect">
            <a:avLst/>
          </a:prstGeom>
          <a:noFill/>
        </p:spPr>
        <p:txBody>
          <a:bodyPr wrap="square" rtlCol="0">
            <a:spAutoFit/>
          </a:bodyPr>
          <a:lstStyle/>
          <a:p>
            <a:pPr algn="just"/>
            <a:r>
              <a:rPr lang="it-IT" sz="1600" b="1" i="1" dirty="0"/>
              <a:t>Quasi metà della classe di CO e MI che hanno avuto un miglioramento di scientificità, ha effettivamente seguito ed applicato il metodo scientifico con un buon risultato. </a:t>
            </a:r>
          </a:p>
        </p:txBody>
      </p:sp>
    </p:spTree>
    <p:extLst>
      <p:ext uri="{BB962C8B-B14F-4D97-AF65-F5344CB8AC3E}">
        <p14:creationId xmlns:p14="http://schemas.microsoft.com/office/powerpoint/2010/main" val="38556060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18F4C186-348F-4E5A-BE94-1701BCB2D32F}"/>
              </a:ext>
            </a:extLst>
          </p:cNvPr>
          <p:cNvSpPr txBox="1"/>
          <p:nvPr/>
        </p:nvSpPr>
        <p:spPr>
          <a:xfrm>
            <a:off x="2109507" y="1415176"/>
            <a:ext cx="7972986" cy="3046988"/>
          </a:xfrm>
          <a:prstGeom prst="rect">
            <a:avLst/>
          </a:prstGeom>
          <a:noFill/>
        </p:spPr>
        <p:txBody>
          <a:bodyPr wrap="square" rtlCol="0">
            <a:spAutoFit/>
          </a:bodyPr>
          <a:lstStyle/>
          <a:p>
            <a:pPr algn="ctr"/>
            <a:r>
              <a:rPr lang="it-IT" sz="6600" b="1" i="1" u="sng" dirty="0">
                <a:solidFill>
                  <a:schemeClr val="accent2"/>
                </a:solidFill>
              </a:rPr>
              <a:t>Sezione</a:t>
            </a:r>
            <a:r>
              <a:rPr lang="it-IT" sz="9600" b="1" i="1" u="sng" dirty="0">
                <a:solidFill>
                  <a:schemeClr val="accent2"/>
                </a:solidFill>
              </a:rPr>
              <a:t> METODO</a:t>
            </a:r>
          </a:p>
        </p:txBody>
      </p:sp>
    </p:spTree>
    <p:extLst>
      <p:ext uri="{BB962C8B-B14F-4D97-AF65-F5344CB8AC3E}">
        <p14:creationId xmlns:p14="http://schemas.microsoft.com/office/powerpoint/2010/main" val="6037092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7D7B494E-F6B0-4C6D-9EC3-AFE0A4C568E5}"/>
              </a:ext>
            </a:extLst>
          </p:cNvPr>
          <p:cNvSpPr txBox="1"/>
          <p:nvPr/>
        </p:nvSpPr>
        <p:spPr>
          <a:xfrm>
            <a:off x="1325217" y="225287"/>
            <a:ext cx="8949432" cy="523220"/>
          </a:xfrm>
          <a:prstGeom prst="rect">
            <a:avLst/>
          </a:prstGeom>
          <a:noFill/>
        </p:spPr>
        <p:txBody>
          <a:bodyPr wrap="square" rtlCol="0">
            <a:spAutoFit/>
          </a:bodyPr>
          <a:lstStyle/>
          <a:p>
            <a:pPr algn="ctr"/>
            <a:r>
              <a:rPr lang="it-IT" sz="2800" b="1" i="1" u="sng" dirty="0"/>
              <a:t>COSTRUZIONE DI UN MODELLO ECONOMETRICO</a:t>
            </a:r>
          </a:p>
        </p:txBody>
      </p:sp>
      <p:sp>
        <p:nvSpPr>
          <p:cNvPr id="3" name="CasellaDiTesto 2">
            <a:extLst>
              <a:ext uri="{FF2B5EF4-FFF2-40B4-BE49-F238E27FC236}">
                <a16:creationId xmlns:a16="http://schemas.microsoft.com/office/drawing/2014/main" id="{760AC9E9-55BB-41BD-91CE-C2B565462124}"/>
              </a:ext>
            </a:extLst>
          </p:cNvPr>
          <p:cNvSpPr txBox="1"/>
          <p:nvPr/>
        </p:nvSpPr>
        <p:spPr>
          <a:xfrm>
            <a:off x="505689" y="856357"/>
            <a:ext cx="10588487" cy="6001643"/>
          </a:xfrm>
          <a:prstGeom prst="rect">
            <a:avLst/>
          </a:prstGeom>
          <a:noFill/>
        </p:spPr>
        <p:txBody>
          <a:bodyPr wrap="square" rtlCol="0">
            <a:spAutoFit/>
          </a:bodyPr>
          <a:lstStyle/>
          <a:p>
            <a:pPr marL="342900" indent="-342900">
              <a:buAutoNum type="arabicPeriod"/>
            </a:pPr>
            <a:r>
              <a:rPr lang="it-IT" sz="1600" b="1" u="sng" dirty="0"/>
              <a:t>Teoria economica o modello economico</a:t>
            </a:r>
            <a:r>
              <a:rPr lang="it-IT" sz="1600" dirty="0"/>
              <a:t>: ipotizziamo una relazione tra delle variabili, una dipendente e le altre indipendenti. Le variabili sono individuate grazie all’analisi della survey iniziale, sottoposta alle 384 startup che a ottobre 2020 si prestavano ad iniziare un percorso con IVL (Scientific, </a:t>
            </a:r>
            <a:r>
              <a:rPr lang="it-IT" sz="1600" dirty="0" err="1"/>
              <a:t>Effectuation</a:t>
            </a:r>
            <a:r>
              <a:rPr lang="it-IT" sz="1600" dirty="0"/>
              <a:t>, Controllo e Controllo puro). Da 384, togliendo le startup di controllo puro e quelle che hanno fatto dropout al primo round, sono rimaste 270 effettive. Altre variabili sono state prese dal database dei punteggi registrati ad ogni round di interviste, fino al round 6 di luglio 2021. </a:t>
            </a:r>
          </a:p>
          <a:p>
            <a:pPr marL="342900" indent="-342900">
              <a:buAutoNum type="arabicPeriod"/>
            </a:pPr>
            <a:r>
              <a:rPr lang="it-IT" sz="1600" b="1" u="sng" dirty="0"/>
              <a:t>Specificazione del modello econometrico</a:t>
            </a:r>
            <a:r>
              <a:rPr lang="it-IT" sz="1600" dirty="0"/>
              <a:t>: individuazione delle variabili indipendenti da includere nel modello. Scelta della forma funzionale del modello, in questo caso eseguirò diversi test su queste variabili, a volte legate da una relazione lineare altre volte da una forma funzionale non lineare. Infine, assunzioni sulla natura delle variabili, descritte nella slide «Assunzioni».</a:t>
            </a:r>
          </a:p>
          <a:p>
            <a:pPr marL="342900" indent="-342900">
              <a:buAutoNum type="arabicPeriod"/>
            </a:pPr>
            <a:r>
              <a:rPr lang="it-IT" sz="1600" b="1" u="sng" dirty="0"/>
              <a:t>Raccolta dati</a:t>
            </a:r>
            <a:r>
              <a:rPr lang="it-IT" sz="1600" dirty="0"/>
              <a:t>: il campione si compone di tutte le osservazioni registrate dal round 1 al round 6, per ciascuna startup. A livello teorico, i dati possono essere cross-sezionali, una serie temporale o dati panel. Si ipotizza che i dati in questione siano dati cross-sezionali, ovvero dati di più individui osservati in un periodo di circa 9 mesi. I dati servono per stimare i parametri del modello, non noti.</a:t>
            </a:r>
          </a:p>
          <a:p>
            <a:pPr marL="342900" indent="-342900">
              <a:buAutoNum type="arabicPeriod"/>
            </a:pPr>
            <a:r>
              <a:rPr lang="it-IT" sz="1600" b="1" u="sng" dirty="0"/>
              <a:t>Stima del modello econometrico</a:t>
            </a:r>
            <a:r>
              <a:rPr lang="it-IT" sz="1600" dirty="0"/>
              <a:t>: Applicazione di metodi di stima (OLS o verosimiglianza in questo caso) per ottenere le stime dei parametri del modello, non noti, che fanno riferimento alla relazione economica tra le variabili per tutta la popolazione. </a:t>
            </a:r>
          </a:p>
          <a:p>
            <a:pPr marL="342900" indent="-342900">
              <a:buAutoNum type="arabicPeriod"/>
            </a:pPr>
            <a:r>
              <a:rPr lang="it-IT" sz="1600" b="1" u="sng" dirty="0"/>
              <a:t>Controllo della corretta specificazione del modello econometrico</a:t>
            </a:r>
            <a:r>
              <a:rPr lang="it-IT" sz="1600" dirty="0"/>
              <a:t>: La natura dei dati in questione pone dei vincoli sui metodi da utilizzare. Ad esempio, molte variabili in questione sono delle categorie: ciascuna startup appartiene ad una sola categoria all’interno della singola variabile. Questo determina l’impiego di una forma funzionale non lineare, ad esempio. Inoltre, le assunzioni sulla natura dei </a:t>
            </a:r>
            <a:r>
              <a:rPr lang="it-IT" sz="1600" dirty="0" err="1"/>
              <a:t>regressori</a:t>
            </a:r>
            <a:r>
              <a:rPr lang="it-IT" sz="1600" dirty="0"/>
              <a:t> devono essere a questo punto corrette.</a:t>
            </a:r>
          </a:p>
          <a:p>
            <a:pPr marL="342900" indent="-342900">
              <a:buAutoNum type="arabicPeriod"/>
            </a:pPr>
            <a:r>
              <a:rPr lang="it-IT" sz="1600" b="1" u="sng" dirty="0"/>
              <a:t>Utilizzo del modello</a:t>
            </a:r>
            <a:r>
              <a:rPr lang="it-IT" sz="1600" dirty="0"/>
              <a:t> in questo caso per verifica di ipotesi e per stabilire l’effetto causale ovvero l’impatto della/delle variabile/i indipendente/i sulla variabile dipendente.</a:t>
            </a:r>
          </a:p>
        </p:txBody>
      </p:sp>
    </p:spTree>
    <p:extLst>
      <p:ext uri="{BB962C8B-B14F-4D97-AF65-F5344CB8AC3E}">
        <p14:creationId xmlns:p14="http://schemas.microsoft.com/office/powerpoint/2010/main" val="41521256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25F3C69C-0B70-45B2-9E9B-534AFBBC06B0}"/>
              </a:ext>
            </a:extLst>
          </p:cNvPr>
          <p:cNvSpPr/>
          <p:nvPr/>
        </p:nvSpPr>
        <p:spPr>
          <a:xfrm>
            <a:off x="2034329" y="1522848"/>
            <a:ext cx="8600431" cy="923330"/>
          </a:xfrm>
          <a:prstGeom prst="rect">
            <a:avLst/>
          </a:prstGeom>
          <a:noFill/>
        </p:spPr>
        <p:txBody>
          <a:bodyPr wrap="none" lIns="91440" tIns="45720" rIns="91440" bIns="45720">
            <a:spAutoFit/>
          </a:bodyPr>
          <a:lstStyle/>
          <a:p>
            <a:pPr algn="ctr"/>
            <a:r>
              <a:rPr lang="it-IT" sz="5400" b="0" cap="none" spc="0" dirty="0">
                <a:ln w="0"/>
                <a:solidFill>
                  <a:schemeClr val="tx1"/>
                </a:solidFill>
                <a:effectLst>
                  <a:outerShdw blurRad="38100" dist="19050" dir="2700000" algn="tl" rotWithShape="0">
                    <a:schemeClr val="dk1">
                      <a:alpha val="40000"/>
                    </a:schemeClr>
                  </a:outerShdw>
                </a:effectLst>
              </a:rPr>
              <a:t>Forme funzionali utilizzate</a:t>
            </a:r>
          </a:p>
        </p:txBody>
      </p:sp>
      <p:cxnSp>
        <p:nvCxnSpPr>
          <p:cNvPr id="5" name="Connettore 2 4">
            <a:extLst>
              <a:ext uri="{FF2B5EF4-FFF2-40B4-BE49-F238E27FC236}">
                <a16:creationId xmlns:a16="http://schemas.microsoft.com/office/drawing/2014/main" id="{2626430B-A3D3-46A8-BE54-6156BC199ADE}"/>
              </a:ext>
            </a:extLst>
          </p:cNvPr>
          <p:cNvCxnSpPr/>
          <p:nvPr/>
        </p:nvCxnSpPr>
        <p:spPr>
          <a:xfrm flipH="1">
            <a:off x="4227443" y="2796209"/>
            <a:ext cx="1364974" cy="6327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Connettore 2 5">
            <a:extLst>
              <a:ext uri="{FF2B5EF4-FFF2-40B4-BE49-F238E27FC236}">
                <a16:creationId xmlns:a16="http://schemas.microsoft.com/office/drawing/2014/main" id="{FCE5077D-89BD-43F0-BC42-68ED62F2F8BC}"/>
              </a:ext>
            </a:extLst>
          </p:cNvPr>
          <p:cNvCxnSpPr>
            <a:cxnSpLocks/>
          </p:cNvCxnSpPr>
          <p:nvPr/>
        </p:nvCxnSpPr>
        <p:spPr>
          <a:xfrm>
            <a:off x="6334544" y="2807804"/>
            <a:ext cx="1404726" cy="6211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Rettangolo 9">
            <a:extLst>
              <a:ext uri="{FF2B5EF4-FFF2-40B4-BE49-F238E27FC236}">
                <a16:creationId xmlns:a16="http://schemas.microsoft.com/office/drawing/2014/main" id="{AB760AD4-F3FF-4E20-83CE-5AF56F3EDC7B}"/>
              </a:ext>
            </a:extLst>
          </p:cNvPr>
          <p:cNvSpPr/>
          <p:nvPr/>
        </p:nvSpPr>
        <p:spPr>
          <a:xfrm>
            <a:off x="429315" y="3779031"/>
            <a:ext cx="5303054" cy="400110"/>
          </a:xfrm>
          <a:prstGeom prst="rect">
            <a:avLst/>
          </a:prstGeom>
          <a:noFill/>
        </p:spPr>
        <p:txBody>
          <a:bodyPr wrap="none" lIns="91440" tIns="45720" rIns="91440" bIns="45720">
            <a:spAutoFit/>
          </a:bodyPr>
          <a:lstStyle/>
          <a:p>
            <a:pPr algn="ctr"/>
            <a:r>
              <a:rPr lang="it-IT" sz="2000" b="0" cap="none" spc="0" dirty="0">
                <a:ln w="0"/>
                <a:solidFill>
                  <a:schemeClr val="tx1"/>
                </a:solidFill>
                <a:effectLst>
                  <a:outerShdw blurRad="38100" dist="19050" dir="2700000" algn="tl" rotWithShape="0">
                    <a:schemeClr val="dk1">
                      <a:alpha val="40000"/>
                    </a:schemeClr>
                  </a:outerShdw>
                </a:effectLst>
              </a:rPr>
              <a:t>Regressione lineare con </a:t>
            </a:r>
            <a:r>
              <a:rPr lang="it-IT" sz="2000" b="0" cap="none" spc="0" dirty="0" err="1">
                <a:ln w="0"/>
                <a:solidFill>
                  <a:schemeClr val="tx1"/>
                </a:solidFill>
                <a:effectLst>
                  <a:outerShdw blurRad="38100" dist="19050" dir="2700000" algn="tl" rotWithShape="0">
                    <a:schemeClr val="dk1">
                      <a:alpha val="40000"/>
                    </a:schemeClr>
                  </a:outerShdw>
                </a:effectLst>
              </a:rPr>
              <a:t>regressori</a:t>
            </a:r>
            <a:r>
              <a:rPr lang="it-IT" sz="2000" b="0" cap="none" spc="0" dirty="0">
                <a:ln w="0"/>
                <a:solidFill>
                  <a:schemeClr val="tx1"/>
                </a:solidFill>
                <a:effectLst>
                  <a:outerShdw blurRad="38100" dist="19050" dir="2700000" algn="tl" rotWithShape="0">
                    <a:schemeClr val="dk1">
                      <a:alpha val="40000"/>
                    </a:schemeClr>
                  </a:outerShdw>
                </a:effectLst>
              </a:rPr>
              <a:t> multipli</a:t>
            </a:r>
          </a:p>
        </p:txBody>
      </p:sp>
      <p:sp>
        <p:nvSpPr>
          <p:cNvPr id="11" name="Rettangolo 10">
            <a:extLst>
              <a:ext uri="{FF2B5EF4-FFF2-40B4-BE49-F238E27FC236}">
                <a16:creationId xmlns:a16="http://schemas.microsoft.com/office/drawing/2014/main" id="{2F7DC379-FBD5-4ABF-9484-661CB35CCDAA}"/>
              </a:ext>
            </a:extLst>
          </p:cNvPr>
          <p:cNvSpPr/>
          <p:nvPr/>
        </p:nvSpPr>
        <p:spPr>
          <a:xfrm>
            <a:off x="6620265" y="3671309"/>
            <a:ext cx="4498309" cy="1323439"/>
          </a:xfrm>
          <a:prstGeom prst="rect">
            <a:avLst/>
          </a:prstGeom>
          <a:noFill/>
        </p:spPr>
        <p:txBody>
          <a:bodyPr wrap="square" lIns="91440" tIns="45720" rIns="91440" bIns="45720">
            <a:spAutoFit/>
          </a:bodyPr>
          <a:lstStyle/>
          <a:p>
            <a:pPr algn="ctr"/>
            <a:r>
              <a:rPr lang="it-IT" sz="2000" b="0" cap="none" spc="0" dirty="0">
                <a:ln w="0"/>
                <a:solidFill>
                  <a:schemeClr val="tx1"/>
                </a:solidFill>
                <a:effectLst>
                  <a:outerShdw blurRad="38100" dist="19050" dir="2700000" algn="tl" rotWithShape="0">
                    <a:schemeClr val="dk1">
                      <a:alpha val="40000"/>
                    </a:schemeClr>
                  </a:outerShdw>
                </a:effectLst>
              </a:rPr>
              <a:t>Regressione con variabile dipendente binaria o  </a:t>
            </a:r>
            <a:r>
              <a:rPr lang="it-IT" sz="2000" dirty="0">
                <a:ln w="0"/>
                <a:effectLst>
                  <a:outerShdw blurRad="38100" dist="19050" dir="2700000" algn="tl" rotWithShape="0">
                    <a:schemeClr val="dk1">
                      <a:alpha val="40000"/>
                    </a:schemeClr>
                  </a:outerShdw>
                </a:effectLst>
              </a:rPr>
              <a:t>c</a:t>
            </a:r>
            <a:r>
              <a:rPr lang="it-IT" sz="2000" b="0" cap="none" spc="0" dirty="0">
                <a:ln w="0"/>
                <a:solidFill>
                  <a:schemeClr val="tx1"/>
                </a:solidFill>
                <a:effectLst>
                  <a:outerShdw blurRad="38100" dist="19050" dir="2700000" algn="tl" rotWithShape="0">
                    <a:schemeClr val="dk1">
                      <a:alpha val="40000"/>
                    </a:schemeClr>
                  </a:outerShdw>
                </a:effectLst>
              </a:rPr>
              <a:t>ategorica dunque forma funzionale non lineare</a:t>
            </a:r>
            <a:r>
              <a:rPr lang="it-IT" sz="2000" dirty="0">
                <a:ln w="0"/>
                <a:effectLst>
                  <a:outerShdw blurRad="38100" dist="19050" dir="2700000" algn="tl" rotWithShape="0">
                    <a:schemeClr val="dk1">
                      <a:alpha val="40000"/>
                    </a:schemeClr>
                  </a:outerShdw>
                </a:effectLst>
              </a:rPr>
              <a:t> </a:t>
            </a:r>
            <a:r>
              <a:rPr lang="it-IT" sz="2000" b="0" cap="none" spc="0" dirty="0">
                <a:ln w="0"/>
                <a:solidFill>
                  <a:schemeClr val="tx1"/>
                </a:solidFill>
                <a:effectLst>
                  <a:outerShdw blurRad="38100" dist="19050" dir="2700000" algn="tl" rotWithShape="0">
                    <a:schemeClr val="dk1">
                      <a:alpha val="40000"/>
                    </a:schemeClr>
                  </a:outerShdw>
                </a:effectLst>
              </a:rPr>
              <a:t>(</a:t>
            </a:r>
            <a:r>
              <a:rPr lang="it-IT" sz="2000" b="0" cap="none" spc="0" dirty="0" err="1">
                <a:ln w="0"/>
                <a:solidFill>
                  <a:schemeClr val="tx1"/>
                </a:solidFill>
                <a:effectLst>
                  <a:outerShdw blurRad="38100" dist="19050" dir="2700000" algn="tl" rotWithShape="0">
                    <a:schemeClr val="dk1">
                      <a:alpha val="40000"/>
                    </a:schemeClr>
                  </a:outerShdw>
                </a:effectLst>
              </a:rPr>
              <a:t>Probit</a:t>
            </a:r>
            <a:r>
              <a:rPr lang="it-IT" sz="2000" dirty="0">
                <a:ln w="0"/>
                <a:effectLst>
                  <a:outerShdw blurRad="38100" dist="19050" dir="2700000" algn="tl" rotWithShape="0">
                    <a:schemeClr val="dk1">
                      <a:alpha val="40000"/>
                    </a:schemeClr>
                  </a:outerShdw>
                </a:effectLst>
              </a:rPr>
              <a:t> e </a:t>
            </a:r>
            <a:r>
              <a:rPr lang="it-IT" sz="2000" dirty="0" err="1">
                <a:ln w="0"/>
                <a:effectLst>
                  <a:outerShdw blurRad="38100" dist="19050" dir="2700000" algn="tl" rotWithShape="0">
                    <a:schemeClr val="dk1">
                      <a:alpha val="40000"/>
                    </a:schemeClr>
                  </a:outerShdw>
                </a:effectLst>
              </a:rPr>
              <a:t>multinomial</a:t>
            </a:r>
            <a:r>
              <a:rPr lang="it-IT" sz="2000" dirty="0">
                <a:ln w="0"/>
                <a:effectLst>
                  <a:outerShdw blurRad="38100" dist="19050" dir="2700000" algn="tl" rotWithShape="0">
                    <a:schemeClr val="dk1">
                      <a:alpha val="40000"/>
                    </a:schemeClr>
                  </a:outerShdw>
                </a:effectLst>
              </a:rPr>
              <a:t> </a:t>
            </a:r>
            <a:r>
              <a:rPr lang="it-IT" sz="2000" dirty="0" err="1">
                <a:ln w="0"/>
                <a:effectLst>
                  <a:outerShdw blurRad="38100" dist="19050" dir="2700000" algn="tl" rotWithShape="0">
                    <a:schemeClr val="dk1">
                      <a:alpha val="40000"/>
                    </a:schemeClr>
                  </a:outerShdw>
                </a:effectLst>
              </a:rPr>
              <a:t>logit</a:t>
            </a:r>
            <a:r>
              <a:rPr lang="it-IT" sz="2000" dirty="0">
                <a:ln w="0"/>
                <a:effectLst>
                  <a:outerShdw blurRad="38100" dist="19050" dir="2700000" algn="tl" rotWithShape="0">
                    <a:schemeClr val="dk1">
                      <a:alpha val="40000"/>
                    </a:schemeClr>
                  </a:outerShdw>
                </a:effectLst>
              </a:rPr>
              <a:t>)</a:t>
            </a:r>
            <a:endParaRPr lang="it-IT"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3631149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FC2C4F5D-6B75-4D7F-A75B-EDCE2F0DC331}"/>
              </a:ext>
            </a:extLst>
          </p:cNvPr>
          <p:cNvSpPr txBox="1"/>
          <p:nvPr/>
        </p:nvSpPr>
        <p:spPr>
          <a:xfrm>
            <a:off x="0" y="733246"/>
            <a:ext cx="12072730" cy="6124754"/>
          </a:xfrm>
          <a:prstGeom prst="rect">
            <a:avLst/>
          </a:prstGeom>
          <a:noFill/>
        </p:spPr>
        <p:txBody>
          <a:bodyPr wrap="square" rtlCol="0">
            <a:spAutoFit/>
          </a:bodyPr>
          <a:lstStyle/>
          <a:p>
            <a:endParaRPr lang="it-IT" dirty="0"/>
          </a:p>
          <a:p>
            <a:pPr marL="285750" indent="-285750">
              <a:buFont typeface="Arial" panose="020B0604020202020204" pitchFamily="34" charset="0"/>
              <a:buChar char="•"/>
            </a:pPr>
            <a:r>
              <a:rPr lang="it-IT" dirty="0"/>
              <a:t>P </a:t>
            </a:r>
            <a:r>
              <a:rPr lang="it-IT" dirty="0" err="1"/>
              <a:t>value</a:t>
            </a:r>
            <a:r>
              <a:rPr lang="it-IT" dirty="0"/>
              <a:t> deve essere &lt;0.1 e non 0.5 per avere significatività (probabilità di rigettare erroneamente l’ipotesi nulla quando essa è vera), dunque livello di significatività dei test (probabilità predeterminata di rifiutare erroneamente H0 quando invece è vera) prestabilito all’1%. </a:t>
            </a:r>
          </a:p>
          <a:p>
            <a:endParaRPr lang="it-IT" dirty="0"/>
          </a:p>
          <a:p>
            <a:pPr marL="285750" indent="-285750">
              <a:buFont typeface="Arial" panose="020B0604020202020204" pitchFamily="34" charset="0"/>
              <a:buChar char="•"/>
            </a:pPr>
            <a:r>
              <a:rPr lang="it-IT" dirty="0"/>
              <a:t>Identità (Variabile categorica) </a:t>
            </a:r>
          </a:p>
          <a:p>
            <a:r>
              <a:rPr lang="it-IT" dirty="0"/>
              <a:t>     1</a:t>
            </a:r>
            <a:r>
              <a:rPr lang="it-IT" dirty="0">
                <a:sym typeface="Wingdings" panose="05000000000000000000" pitchFamily="2" charset="2"/>
              </a:rPr>
              <a:t>Darwiniani </a:t>
            </a:r>
          </a:p>
          <a:p>
            <a:r>
              <a:rPr lang="it-IT" dirty="0">
                <a:sym typeface="Wingdings" panose="05000000000000000000" pitchFamily="2" charset="2"/>
              </a:rPr>
              <a:t>     2Comunitari </a:t>
            </a:r>
          </a:p>
          <a:p>
            <a:r>
              <a:rPr lang="it-IT" dirty="0">
                <a:sym typeface="Wingdings" panose="05000000000000000000" pitchFamily="2" charset="2"/>
              </a:rPr>
              <a:t>     3Missionari</a:t>
            </a:r>
          </a:p>
          <a:p>
            <a:endParaRPr lang="it-IT" dirty="0">
              <a:sym typeface="Wingdings" panose="05000000000000000000" pitchFamily="2" charset="2"/>
            </a:endParaRPr>
          </a:p>
          <a:p>
            <a:pPr marL="285750" indent="-285750">
              <a:buFont typeface="Arial" panose="020B0604020202020204" pitchFamily="34" charset="0"/>
              <a:buChar char="•"/>
            </a:pPr>
            <a:r>
              <a:rPr lang="it-IT" dirty="0">
                <a:sym typeface="Wingdings" panose="05000000000000000000" pitchFamily="2" charset="2"/>
              </a:rPr>
              <a:t>Trattamento (</a:t>
            </a:r>
            <a:r>
              <a:rPr lang="it-IT" dirty="0" err="1">
                <a:sym typeface="Wingdings" panose="05000000000000000000" pitchFamily="2" charset="2"/>
              </a:rPr>
              <a:t>Var</a:t>
            </a:r>
            <a:r>
              <a:rPr lang="it-IT" dirty="0">
                <a:sym typeface="Wingdings" panose="05000000000000000000" pitchFamily="2" charset="2"/>
              </a:rPr>
              <a:t> categorica): </a:t>
            </a:r>
          </a:p>
          <a:p>
            <a:r>
              <a:rPr lang="it-IT" dirty="0">
                <a:sym typeface="Wingdings" panose="05000000000000000000" pitchFamily="2" charset="2"/>
              </a:rPr>
              <a:t>      1Controllo</a:t>
            </a:r>
          </a:p>
          <a:p>
            <a:r>
              <a:rPr lang="it-IT" dirty="0">
                <a:sym typeface="Wingdings" panose="05000000000000000000" pitchFamily="2" charset="2"/>
              </a:rPr>
              <a:t>      2Scientific</a:t>
            </a:r>
          </a:p>
          <a:p>
            <a:r>
              <a:rPr lang="it-IT" dirty="0">
                <a:sym typeface="Wingdings" panose="05000000000000000000" pitchFamily="2" charset="2"/>
              </a:rPr>
              <a:t>      3Effectuation</a:t>
            </a:r>
          </a:p>
          <a:p>
            <a:endParaRPr lang="it-IT" dirty="0">
              <a:sym typeface="Wingdings" panose="05000000000000000000" pitchFamily="2" charset="2"/>
            </a:endParaRPr>
          </a:p>
          <a:p>
            <a:pPr marL="285750" indent="-285750">
              <a:buFont typeface="Arial" panose="020B0604020202020204" pitchFamily="34" charset="0"/>
              <a:buChar char="•"/>
            </a:pPr>
            <a:r>
              <a:rPr lang="it-IT" dirty="0" err="1">
                <a:sym typeface="Wingdings" panose="05000000000000000000" pitchFamily="2" charset="2"/>
              </a:rPr>
              <a:t>Teamsize</a:t>
            </a:r>
            <a:r>
              <a:rPr lang="it-IT" dirty="0">
                <a:sym typeface="Wingdings" panose="05000000000000000000" pitchFamily="2" charset="2"/>
              </a:rPr>
              <a:t> (</a:t>
            </a:r>
            <a:r>
              <a:rPr lang="it-IT" dirty="0" err="1">
                <a:sym typeface="Wingdings" panose="05000000000000000000" pitchFamily="2" charset="2"/>
              </a:rPr>
              <a:t>var</a:t>
            </a:r>
            <a:r>
              <a:rPr lang="it-IT" dirty="0">
                <a:sym typeface="Wingdings" panose="05000000000000000000" pitchFamily="2" charset="2"/>
              </a:rPr>
              <a:t> categorica): ogni startup ha un’unica dimensione del team, da 1 singolo imprenditore a 10</a:t>
            </a:r>
          </a:p>
          <a:p>
            <a:endParaRPr lang="it-IT" dirty="0">
              <a:sym typeface="Wingdings" panose="05000000000000000000" pitchFamily="2" charset="2"/>
            </a:endParaRPr>
          </a:p>
          <a:p>
            <a:pPr marL="285750" indent="-285750">
              <a:buFont typeface="Arial" panose="020B0604020202020204" pitchFamily="34" charset="0"/>
              <a:buChar char="•"/>
            </a:pPr>
            <a:r>
              <a:rPr lang="it-IT" dirty="0">
                <a:sym typeface="Wingdings" panose="05000000000000000000" pitchFamily="2" charset="2"/>
              </a:rPr>
              <a:t>Scientificità: per ciascuna startup, ho calcolato la media dei valori rappresentativi della scientificità per ogni round. La variabile «Scientificità» in questione è la media delle scientificità medie, in modo da avere un valore rappresentativo del percorso fatto, associato a ciascuna startup.</a:t>
            </a:r>
          </a:p>
          <a:p>
            <a:endParaRPr lang="it-IT" sz="1400" dirty="0">
              <a:sym typeface="Wingdings" panose="05000000000000000000" pitchFamily="2" charset="2"/>
            </a:endParaRPr>
          </a:p>
        </p:txBody>
      </p:sp>
      <p:sp>
        <p:nvSpPr>
          <p:cNvPr id="3" name="CasellaDiTesto 2">
            <a:extLst>
              <a:ext uri="{FF2B5EF4-FFF2-40B4-BE49-F238E27FC236}">
                <a16:creationId xmlns:a16="http://schemas.microsoft.com/office/drawing/2014/main" id="{6771C349-DDB6-4DA6-A986-DA62A74C5969}"/>
              </a:ext>
            </a:extLst>
          </p:cNvPr>
          <p:cNvSpPr txBox="1"/>
          <p:nvPr/>
        </p:nvSpPr>
        <p:spPr>
          <a:xfrm>
            <a:off x="1890846" y="0"/>
            <a:ext cx="7972986" cy="523220"/>
          </a:xfrm>
          <a:prstGeom prst="rect">
            <a:avLst/>
          </a:prstGeom>
          <a:noFill/>
        </p:spPr>
        <p:txBody>
          <a:bodyPr wrap="square" rtlCol="0">
            <a:spAutoFit/>
          </a:bodyPr>
          <a:lstStyle/>
          <a:p>
            <a:pPr algn="ctr"/>
            <a:r>
              <a:rPr lang="it-IT" sz="2800" b="1" i="1" u="sng" dirty="0"/>
              <a:t>ASSUNZIONI e natura delle variabili</a:t>
            </a:r>
          </a:p>
        </p:txBody>
      </p:sp>
    </p:spTree>
    <p:extLst>
      <p:ext uri="{BB962C8B-B14F-4D97-AF65-F5344CB8AC3E}">
        <p14:creationId xmlns:p14="http://schemas.microsoft.com/office/powerpoint/2010/main" val="414653221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8CBBBF4F-2BA6-4B6B-AF3F-4EBD7E117C4A}"/>
              </a:ext>
            </a:extLst>
          </p:cNvPr>
          <p:cNvSpPr txBox="1"/>
          <p:nvPr/>
        </p:nvSpPr>
        <p:spPr>
          <a:xfrm>
            <a:off x="679938" y="1526407"/>
            <a:ext cx="10832123" cy="4524315"/>
          </a:xfrm>
          <a:prstGeom prst="rect">
            <a:avLst/>
          </a:prstGeom>
          <a:noFill/>
        </p:spPr>
        <p:txBody>
          <a:bodyPr wrap="square">
            <a:spAutoFit/>
          </a:bodyPr>
          <a:lstStyle/>
          <a:p>
            <a:pPr marL="285750" indent="-285750">
              <a:buFont typeface="Arial" panose="020B0604020202020204" pitchFamily="34" charset="0"/>
              <a:buChar char="•"/>
            </a:pPr>
            <a:r>
              <a:rPr lang="it-IT" sz="1800" dirty="0" err="1">
                <a:sym typeface="Wingdings" panose="05000000000000000000" pitchFamily="2" charset="2"/>
              </a:rPr>
              <a:t>Cum_pivot_inc</a:t>
            </a:r>
            <a:r>
              <a:rPr lang="it-IT" sz="1800" dirty="0">
                <a:sym typeface="Wingdings" panose="05000000000000000000" pitchFamily="2" charset="2"/>
              </a:rPr>
              <a:t>: per ogni startup, è il numero cumulato di pivot incrementali che ha fatto dal round 1 al round 6. Siccome ogni startup ricade in un preciso livello di pivot incrementali (da 0 a 6 possibili), ho considerato questa variabile di tipologia categoria, come le precedenti. </a:t>
            </a:r>
            <a:endParaRPr lang="it-IT" sz="1800" dirty="0"/>
          </a:p>
          <a:p>
            <a:endParaRPr lang="it-IT" sz="1800" dirty="0"/>
          </a:p>
          <a:p>
            <a:pPr marL="285750" indent="-285750">
              <a:buFont typeface="Arial" panose="020B0604020202020204" pitchFamily="34" charset="0"/>
              <a:buChar char="•"/>
            </a:pPr>
            <a:r>
              <a:rPr lang="it-IT" sz="1800" dirty="0" err="1">
                <a:sym typeface="Wingdings" panose="05000000000000000000" pitchFamily="2" charset="2"/>
              </a:rPr>
              <a:t>Cum_pivot_rad</a:t>
            </a:r>
            <a:r>
              <a:rPr lang="it-IT" sz="1800" dirty="0">
                <a:sym typeface="Wingdings" panose="05000000000000000000" pitchFamily="2" charset="2"/>
              </a:rPr>
              <a:t>: per ogni startup, è il numero cumulato di pivot radicali che ha fatto dal round 1 al round 6. Siccome ogni startup ricade in un preciso livello di pivot incrementali (da 0 a 3 possibili), ho considerato anche questa variabile di tipologia categoria.</a:t>
            </a:r>
          </a:p>
          <a:p>
            <a:endParaRPr lang="it-IT" sz="1800" dirty="0">
              <a:sym typeface="Wingdings" panose="05000000000000000000" pitchFamily="2" charset="2"/>
            </a:endParaRPr>
          </a:p>
          <a:p>
            <a:pPr marL="285750" indent="-285750">
              <a:buFont typeface="Arial" panose="020B0604020202020204" pitchFamily="34" charset="0"/>
              <a:buChar char="•"/>
            </a:pPr>
            <a:r>
              <a:rPr lang="it-IT" sz="1800" dirty="0" err="1">
                <a:sym typeface="Wingdings" panose="05000000000000000000" pitchFamily="2" charset="2"/>
              </a:rPr>
              <a:t>Instructor</a:t>
            </a:r>
            <a:r>
              <a:rPr lang="it-IT" sz="1800" dirty="0">
                <a:sym typeface="Wingdings" panose="05000000000000000000" pitchFamily="2" charset="2"/>
              </a:rPr>
              <a:t>: istruttore che ha trasmesso l’insegnamento. Essendo 4 istruttori e ogni startup ha seguito il corso con uno solo dei 4, è una variabile categorica. </a:t>
            </a:r>
          </a:p>
          <a:p>
            <a:pPr marL="285750" indent="-285750">
              <a:buFont typeface="Arial" panose="020B0604020202020204" pitchFamily="34" charset="0"/>
              <a:buChar char="•"/>
            </a:pPr>
            <a:endParaRPr lang="it-IT" dirty="0">
              <a:sym typeface="Wingdings" panose="05000000000000000000" pitchFamily="2" charset="2"/>
            </a:endParaRPr>
          </a:p>
          <a:p>
            <a:pPr marL="285750" indent="-285750">
              <a:buFont typeface="Arial" panose="020B0604020202020204" pitchFamily="34" charset="0"/>
              <a:buChar char="•"/>
            </a:pPr>
            <a:r>
              <a:rPr lang="it-IT" sz="1800" dirty="0">
                <a:sym typeface="Wingdings" panose="05000000000000000000" pitchFamily="2" charset="2"/>
              </a:rPr>
              <a:t>Dropout IVL: variabile binaria. 1 se la startup ha fatto dropout dal programma, 0 altrimenti</a:t>
            </a:r>
          </a:p>
          <a:p>
            <a:pPr marL="285750" indent="-285750">
              <a:buFont typeface="Arial" panose="020B0604020202020204" pitchFamily="34" charset="0"/>
              <a:buChar char="•"/>
            </a:pPr>
            <a:endParaRPr lang="it-IT" dirty="0">
              <a:sym typeface="Wingdings" panose="05000000000000000000" pitchFamily="2" charset="2"/>
            </a:endParaRPr>
          </a:p>
          <a:p>
            <a:pPr marL="285750" indent="-285750">
              <a:buFont typeface="Arial" panose="020B0604020202020204" pitchFamily="34" charset="0"/>
              <a:buChar char="•"/>
            </a:pPr>
            <a:r>
              <a:rPr lang="it-IT" sz="1800" dirty="0">
                <a:sym typeface="Wingdings" panose="05000000000000000000" pitchFamily="2" charset="2"/>
              </a:rPr>
              <a:t>Dropout IDEA: variabile binaria. 1 se la startup ha fatto dropout dell’idea almeno una volta, 0 altrimenti</a:t>
            </a:r>
          </a:p>
          <a:p>
            <a:pPr marL="285750" indent="-285750">
              <a:buFont typeface="Arial" panose="020B0604020202020204" pitchFamily="34" charset="0"/>
              <a:buChar char="•"/>
            </a:pPr>
            <a:endParaRPr lang="it-IT" sz="1800" dirty="0"/>
          </a:p>
        </p:txBody>
      </p:sp>
      <p:sp>
        <p:nvSpPr>
          <p:cNvPr id="4" name="CasellaDiTesto 3">
            <a:extLst>
              <a:ext uri="{FF2B5EF4-FFF2-40B4-BE49-F238E27FC236}">
                <a16:creationId xmlns:a16="http://schemas.microsoft.com/office/drawing/2014/main" id="{971E6E3F-AC67-497F-B718-39A8CFB4615C}"/>
              </a:ext>
            </a:extLst>
          </p:cNvPr>
          <p:cNvSpPr txBox="1"/>
          <p:nvPr/>
        </p:nvSpPr>
        <p:spPr>
          <a:xfrm>
            <a:off x="2109506" y="284058"/>
            <a:ext cx="7972986" cy="523220"/>
          </a:xfrm>
          <a:prstGeom prst="rect">
            <a:avLst/>
          </a:prstGeom>
          <a:noFill/>
        </p:spPr>
        <p:txBody>
          <a:bodyPr wrap="square" rtlCol="0">
            <a:spAutoFit/>
          </a:bodyPr>
          <a:lstStyle/>
          <a:p>
            <a:pPr algn="ctr"/>
            <a:r>
              <a:rPr lang="it-IT" sz="2800" b="1" i="1" u="sng" dirty="0"/>
              <a:t>ASSUNZIONI e natura delle variabili</a:t>
            </a:r>
          </a:p>
        </p:txBody>
      </p:sp>
    </p:spTree>
    <p:extLst>
      <p:ext uri="{BB962C8B-B14F-4D97-AF65-F5344CB8AC3E}">
        <p14:creationId xmlns:p14="http://schemas.microsoft.com/office/powerpoint/2010/main" val="32919320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8A5A63A4-93AA-44D3-85C2-CFD366C63858}"/>
              </a:ext>
            </a:extLst>
          </p:cNvPr>
          <p:cNvSpPr txBox="1"/>
          <p:nvPr/>
        </p:nvSpPr>
        <p:spPr>
          <a:xfrm>
            <a:off x="357808" y="876156"/>
            <a:ext cx="11834192" cy="4247317"/>
          </a:xfrm>
          <a:prstGeom prst="rect">
            <a:avLst/>
          </a:prstGeom>
          <a:noFill/>
        </p:spPr>
        <p:txBody>
          <a:bodyPr wrap="square">
            <a:spAutoFit/>
          </a:bodyPr>
          <a:lstStyle/>
          <a:p>
            <a:pPr algn="ctr"/>
            <a:r>
              <a:rPr lang="it-IT" sz="1800" b="1" u="sng" dirty="0"/>
              <a:t>Come mi assicuro di non avere distorsione da variabili omesse?</a:t>
            </a:r>
          </a:p>
          <a:p>
            <a:endParaRPr lang="it-IT" dirty="0"/>
          </a:p>
          <a:p>
            <a:endParaRPr lang="it-IT" dirty="0"/>
          </a:p>
          <a:p>
            <a:r>
              <a:rPr lang="it-IT" sz="1800" dirty="0"/>
              <a:t>Mi chiedo: presi i dati in analisi, cosa voglio stimare eseguendo una regressione?</a:t>
            </a:r>
          </a:p>
          <a:p>
            <a:endParaRPr lang="it-IT" dirty="0"/>
          </a:p>
          <a:p>
            <a:r>
              <a:rPr lang="it-IT" sz="1800" dirty="0"/>
              <a:t>…Voglio stimare l’effetto causale su Y di una variazione di X. Un effetto causale è un effetto misurato in un ESPERIMENTO CONTROLLATO CASUALIZZATO.</a:t>
            </a:r>
          </a:p>
          <a:p>
            <a:endParaRPr lang="it-IT" dirty="0"/>
          </a:p>
          <a:p>
            <a:pPr marL="285750" indent="-285750">
              <a:buFont typeface="Wingdings" panose="05000000000000000000" pitchFamily="2" charset="2"/>
              <a:buChar char="v"/>
            </a:pPr>
            <a:r>
              <a:rPr lang="it-IT" sz="1800" dirty="0"/>
              <a:t>CASUALIZZATO: Gli imprenditori sono assegnati casualmente ad un trattamento oppure al gruppo di controllo.</a:t>
            </a:r>
          </a:p>
          <a:p>
            <a:pPr marL="285750" indent="-285750">
              <a:buFont typeface="Wingdings" panose="05000000000000000000" pitchFamily="2" charset="2"/>
              <a:buChar char="v"/>
            </a:pPr>
            <a:r>
              <a:rPr lang="it-IT" dirty="0"/>
              <a:t>CONTROLLATO: La presenza di un gruppo di controllo permette di misurare l’effetto differenziale degli altri due trattamenti.</a:t>
            </a:r>
          </a:p>
          <a:p>
            <a:pPr marL="285750" indent="-285750">
              <a:buFont typeface="Wingdings" panose="05000000000000000000" pitchFamily="2" charset="2"/>
              <a:buChar char="v"/>
            </a:pPr>
            <a:r>
              <a:rPr lang="it-IT" sz="1800" dirty="0"/>
              <a:t>ESPERIMENTO: Il trattamento è assegnato nell’esperimento ed i soggetti non hanno scelta, non possono scegliere il trattamento che ritengono migliore.</a:t>
            </a:r>
          </a:p>
          <a:p>
            <a:endParaRPr lang="it-IT" dirty="0"/>
          </a:p>
        </p:txBody>
      </p:sp>
    </p:spTree>
    <p:extLst>
      <p:ext uri="{BB962C8B-B14F-4D97-AF65-F5344CB8AC3E}">
        <p14:creationId xmlns:p14="http://schemas.microsoft.com/office/powerpoint/2010/main" val="2438070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B591DE5B-943E-4180-A5A1-E6524320305F}"/>
              </a:ext>
            </a:extLst>
          </p:cNvPr>
          <p:cNvSpPr/>
          <p:nvPr/>
        </p:nvSpPr>
        <p:spPr>
          <a:xfrm>
            <a:off x="499874" y="1279597"/>
            <a:ext cx="10737968" cy="400110"/>
          </a:xfrm>
          <a:prstGeom prst="rect">
            <a:avLst/>
          </a:prstGeom>
          <a:noFill/>
        </p:spPr>
        <p:txBody>
          <a:bodyPr wrap="square" lIns="91440" tIns="45720" rIns="91440" bIns="45720">
            <a:spAutoFit/>
          </a:bodyPr>
          <a:lstStyle/>
          <a:p>
            <a:pPr algn="ctr"/>
            <a:r>
              <a:rPr lang="it-IT" sz="2000" dirty="0">
                <a:ln w="0"/>
                <a:effectLst>
                  <a:outerShdw blurRad="38100" dist="19050" dir="2700000" algn="tl" rotWithShape="0">
                    <a:schemeClr val="dk1">
                      <a:alpha val="40000"/>
                    </a:schemeClr>
                  </a:outerShdw>
                </a:effectLst>
              </a:rPr>
              <a:t>L</a:t>
            </a:r>
            <a:r>
              <a:rPr lang="it-IT" sz="2000" b="0" cap="none" spc="0" dirty="0">
                <a:ln w="0"/>
                <a:solidFill>
                  <a:schemeClr val="tx1"/>
                </a:solidFill>
                <a:effectLst>
                  <a:outerShdw blurRad="38100" dist="19050" dir="2700000" algn="tl" rotWithShape="0">
                    <a:schemeClr val="dk1">
                      <a:alpha val="40000"/>
                    </a:schemeClr>
                  </a:outerShdw>
                </a:effectLst>
              </a:rPr>
              <a:t>e assunzioni dei minimi quadrati</a:t>
            </a:r>
          </a:p>
        </p:txBody>
      </p:sp>
      <p:sp>
        <p:nvSpPr>
          <p:cNvPr id="5" name="CasellaDiTesto 4">
            <a:extLst>
              <a:ext uri="{FF2B5EF4-FFF2-40B4-BE49-F238E27FC236}">
                <a16:creationId xmlns:a16="http://schemas.microsoft.com/office/drawing/2014/main" id="{8C2BB648-FB6D-4061-97B1-550F9F58E7C6}"/>
              </a:ext>
            </a:extLst>
          </p:cNvPr>
          <p:cNvSpPr txBox="1"/>
          <p:nvPr/>
        </p:nvSpPr>
        <p:spPr>
          <a:xfrm>
            <a:off x="727014" y="2022871"/>
            <a:ext cx="10510827" cy="1200329"/>
          </a:xfrm>
          <a:prstGeom prst="rect">
            <a:avLst/>
          </a:prstGeom>
          <a:noFill/>
        </p:spPr>
        <p:txBody>
          <a:bodyPr wrap="square">
            <a:spAutoFit/>
          </a:bodyPr>
          <a:lstStyle/>
          <a:p>
            <a:pPr marL="285750" indent="-285750">
              <a:buFont typeface="Arial" panose="020B0604020202020204" pitchFamily="34" charset="0"/>
              <a:buChar char="•"/>
            </a:pPr>
            <a:r>
              <a:rPr lang="it-IT" dirty="0"/>
              <a:t>Assunzione 1: E(</a:t>
            </a:r>
            <a:r>
              <a:rPr lang="it-IT" dirty="0" err="1"/>
              <a:t>u|X</a:t>
            </a:r>
            <a:r>
              <a:rPr lang="it-IT" dirty="0"/>
              <a:t>=x)=0 cioè la distribuzione di u condizionata ad X ha media nulla. </a:t>
            </a:r>
          </a:p>
          <a:p>
            <a:pPr marL="285750" indent="-285750">
              <a:buFont typeface="Arial" panose="020B0604020202020204" pitchFamily="34" charset="0"/>
              <a:buChar char="•"/>
            </a:pPr>
            <a:r>
              <a:rPr lang="it-IT" dirty="0"/>
              <a:t>Assunzione 2: Tutte le coppie (</a:t>
            </a:r>
            <a:r>
              <a:rPr lang="it-IT" dirty="0" err="1"/>
              <a:t>Xi,Yi</a:t>
            </a:r>
            <a:r>
              <a:rPr lang="it-IT" dirty="0"/>
              <a:t>) sono indipendenti ed identicamente distribuite.</a:t>
            </a:r>
          </a:p>
          <a:p>
            <a:pPr marL="285750" indent="-285750">
              <a:buFont typeface="Arial" panose="020B0604020202020204" pitchFamily="34" charset="0"/>
              <a:buChar char="•"/>
            </a:pPr>
            <a:r>
              <a:rPr lang="it-IT" dirty="0"/>
              <a:t>Assunzione 3: </a:t>
            </a:r>
            <a:r>
              <a:rPr lang="it-IT" dirty="0" err="1"/>
              <a:t>Outlier</a:t>
            </a:r>
            <a:r>
              <a:rPr lang="it-IT" dirty="0"/>
              <a:t> rari</a:t>
            </a:r>
          </a:p>
          <a:p>
            <a:pPr marL="285750" indent="-285750">
              <a:buFont typeface="Arial" panose="020B0604020202020204" pitchFamily="34" charset="0"/>
              <a:buChar char="•"/>
            </a:pPr>
            <a:r>
              <a:rPr lang="it-IT" dirty="0"/>
              <a:t>Assunzione 4: Non vi è </a:t>
            </a:r>
            <a:r>
              <a:rPr lang="it-IT" dirty="0" err="1"/>
              <a:t>collinearità</a:t>
            </a:r>
            <a:r>
              <a:rPr lang="it-IT" dirty="0"/>
              <a:t> perfetta</a:t>
            </a:r>
          </a:p>
        </p:txBody>
      </p:sp>
      <p:sp>
        <p:nvSpPr>
          <p:cNvPr id="6" name="CasellaDiTesto 5">
            <a:extLst>
              <a:ext uri="{FF2B5EF4-FFF2-40B4-BE49-F238E27FC236}">
                <a16:creationId xmlns:a16="http://schemas.microsoft.com/office/drawing/2014/main" id="{19EE3B12-0C6E-4EF3-AA3B-23DA31E8D095}"/>
              </a:ext>
            </a:extLst>
          </p:cNvPr>
          <p:cNvSpPr txBox="1"/>
          <p:nvPr/>
        </p:nvSpPr>
        <p:spPr>
          <a:xfrm>
            <a:off x="727014" y="3634801"/>
            <a:ext cx="11213193" cy="2308324"/>
          </a:xfrm>
          <a:prstGeom prst="rect">
            <a:avLst/>
          </a:prstGeom>
          <a:noFill/>
        </p:spPr>
        <p:txBody>
          <a:bodyPr wrap="square">
            <a:spAutoFit/>
          </a:bodyPr>
          <a:lstStyle/>
          <a:p>
            <a:pPr marL="285750" indent="-285750" algn="just">
              <a:buFont typeface="Arial" panose="020B0604020202020204" pitchFamily="34" charset="0"/>
              <a:buChar char="•"/>
            </a:pPr>
            <a:r>
              <a:rPr lang="it-IT" sz="1800" dirty="0"/>
              <a:t>A1 VERIFICATA: Il trattamento è assegnato in modo casuale. Questo rende tutte le caratteristiche individuali, ovvero gli aspetti riassunti da u, distribuite indipendentemente dai </a:t>
            </a:r>
            <a:r>
              <a:rPr lang="it-IT" sz="1800" dirty="0" err="1"/>
              <a:t>regressori</a:t>
            </a:r>
            <a:r>
              <a:rPr lang="it-IT" sz="1800" dirty="0"/>
              <a:t> in questione. Quindi in un esperimento controllato casualizzato, vale </a:t>
            </a:r>
            <a:r>
              <a:rPr lang="it-IT" dirty="0"/>
              <a:t>E(</a:t>
            </a:r>
            <a:r>
              <a:rPr lang="it-IT" dirty="0" err="1"/>
              <a:t>u|X</a:t>
            </a:r>
            <a:r>
              <a:rPr lang="it-IT" dirty="0"/>
              <a:t>=x)=0 </a:t>
            </a:r>
            <a:r>
              <a:rPr lang="it-IT" dirty="0">
                <a:sym typeface="Wingdings" panose="05000000000000000000" pitchFamily="2" charset="2"/>
              </a:rPr>
              <a:t> non ho distorsione da variabili omesse</a:t>
            </a:r>
          </a:p>
          <a:p>
            <a:pPr marL="285750" indent="-285750" algn="just">
              <a:buFont typeface="Arial" panose="020B0604020202020204" pitchFamily="34" charset="0"/>
              <a:buChar char="•"/>
            </a:pPr>
            <a:r>
              <a:rPr lang="it-IT" dirty="0">
                <a:sym typeface="Wingdings" panose="05000000000000000000" pitchFamily="2" charset="2"/>
              </a:rPr>
              <a:t>A2 non di interesse: non si fa un campionamento, si prende l’intera popolazione. </a:t>
            </a:r>
          </a:p>
          <a:p>
            <a:pPr marL="285750" indent="-285750" algn="just">
              <a:buFont typeface="Arial" panose="020B0604020202020204" pitchFamily="34" charset="0"/>
              <a:buChar char="•"/>
            </a:pPr>
            <a:r>
              <a:rPr lang="it-IT" dirty="0">
                <a:sym typeface="Wingdings" panose="05000000000000000000" pitchFamily="2" charset="2"/>
              </a:rPr>
              <a:t>A3 VERIFICATA: </a:t>
            </a:r>
            <a:r>
              <a:rPr lang="it-IT" b="1" u="sng" dirty="0">
                <a:solidFill>
                  <a:srgbClr val="C00000"/>
                </a:solidFill>
                <a:sym typeface="Wingdings" panose="05000000000000000000" pitchFamily="2" charset="2"/>
              </a:rPr>
              <a:t>Ho escluso dal database le startup che hanno una scientificità media pari a zero </a:t>
            </a:r>
            <a:r>
              <a:rPr lang="it-IT" dirty="0">
                <a:sym typeface="Wingdings" panose="05000000000000000000" pitchFamily="2" charset="2"/>
              </a:rPr>
              <a:t>poiché sono startup che hanno fatto dropout IVL al round 1.</a:t>
            </a:r>
          </a:p>
          <a:p>
            <a:pPr marL="285750" indent="-285750" algn="just">
              <a:buFont typeface="Arial" panose="020B0604020202020204" pitchFamily="34" charset="0"/>
              <a:buChar char="•"/>
            </a:pPr>
            <a:r>
              <a:rPr lang="it-IT" dirty="0">
                <a:sym typeface="Wingdings" panose="05000000000000000000" pitchFamily="2" charset="2"/>
              </a:rPr>
              <a:t>A4 VERIFICATA: Nessuno dei </a:t>
            </a:r>
            <a:r>
              <a:rPr lang="it-IT" dirty="0" err="1">
                <a:sym typeface="Wingdings" panose="05000000000000000000" pitchFamily="2" charset="2"/>
              </a:rPr>
              <a:t>regressori</a:t>
            </a:r>
            <a:r>
              <a:rPr lang="it-IT" dirty="0">
                <a:sym typeface="Wingdings" panose="05000000000000000000" pitchFamily="2" charset="2"/>
              </a:rPr>
              <a:t> in questione è funzione lineare esatta degli altri. </a:t>
            </a:r>
            <a:endParaRPr lang="it-IT" dirty="0"/>
          </a:p>
        </p:txBody>
      </p:sp>
      <p:sp>
        <p:nvSpPr>
          <p:cNvPr id="8" name="CasellaDiTesto 7">
            <a:extLst>
              <a:ext uri="{FF2B5EF4-FFF2-40B4-BE49-F238E27FC236}">
                <a16:creationId xmlns:a16="http://schemas.microsoft.com/office/drawing/2014/main" id="{087C15F4-5C46-4F77-855B-289037D8F70A}"/>
              </a:ext>
            </a:extLst>
          </p:cNvPr>
          <p:cNvSpPr txBox="1"/>
          <p:nvPr/>
        </p:nvSpPr>
        <p:spPr>
          <a:xfrm>
            <a:off x="1064946" y="290102"/>
            <a:ext cx="9607825" cy="646331"/>
          </a:xfrm>
          <a:prstGeom prst="rect">
            <a:avLst/>
          </a:prstGeom>
          <a:noFill/>
        </p:spPr>
        <p:txBody>
          <a:bodyPr wrap="square">
            <a:spAutoFit/>
          </a:bodyPr>
          <a:lstStyle/>
          <a:p>
            <a:pPr algn="ctr"/>
            <a:r>
              <a:rPr lang="it-IT" sz="1800" b="1" u="sng" dirty="0"/>
              <a:t>La verifica delle assunzioni dei minimi quadrati per una regressione lineare con </a:t>
            </a:r>
            <a:r>
              <a:rPr lang="it-IT" sz="1800" b="1" u="sng" dirty="0" err="1"/>
              <a:t>regressori</a:t>
            </a:r>
            <a:r>
              <a:rPr lang="it-IT" sz="1800" b="1" u="sng" dirty="0"/>
              <a:t> multipli</a:t>
            </a:r>
          </a:p>
        </p:txBody>
      </p:sp>
    </p:spTree>
    <p:extLst>
      <p:ext uri="{BB962C8B-B14F-4D97-AF65-F5344CB8AC3E}">
        <p14:creationId xmlns:p14="http://schemas.microsoft.com/office/powerpoint/2010/main" val="27023244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C94D375D-F3B8-4435-896B-F7A1C41D7CFB}"/>
              </a:ext>
            </a:extLst>
          </p:cNvPr>
          <p:cNvSpPr txBox="1"/>
          <p:nvPr/>
        </p:nvSpPr>
        <p:spPr>
          <a:xfrm>
            <a:off x="1197468" y="859945"/>
            <a:ext cx="9607825" cy="369332"/>
          </a:xfrm>
          <a:prstGeom prst="rect">
            <a:avLst/>
          </a:prstGeom>
          <a:noFill/>
        </p:spPr>
        <p:txBody>
          <a:bodyPr wrap="square">
            <a:spAutoFit/>
          </a:bodyPr>
          <a:lstStyle/>
          <a:p>
            <a:pPr algn="ctr"/>
            <a:r>
              <a:rPr lang="it-IT" sz="1800" b="1" u="sng" dirty="0"/>
              <a:t>Le assunzioni delle regressioni non lineari</a:t>
            </a:r>
          </a:p>
        </p:txBody>
      </p:sp>
      <p:sp>
        <p:nvSpPr>
          <p:cNvPr id="3" name="CasellaDiTesto 2">
            <a:extLst>
              <a:ext uri="{FF2B5EF4-FFF2-40B4-BE49-F238E27FC236}">
                <a16:creationId xmlns:a16="http://schemas.microsoft.com/office/drawing/2014/main" id="{E881A93B-D125-4BE3-98C7-0485D7388705}"/>
              </a:ext>
            </a:extLst>
          </p:cNvPr>
          <p:cNvSpPr txBox="1"/>
          <p:nvPr/>
        </p:nvSpPr>
        <p:spPr>
          <a:xfrm>
            <a:off x="2503946" y="1713359"/>
            <a:ext cx="8614628" cy="646331"/>
          </a:xfrm>
          <a:prstGeom prst="rect">
            <a:avLst/>
          </a:prstGeom>
          <a:noFill/>
        </p:spPr>
        <p:txBody>
          <a:bodyPr wrap="square">
            <a:spAutoFit/>
          </a:bodyPr>
          <a:lstStyle/>
          <a:p>
            <a:r>
              <a:rPr lang="it-IT" dirty="0"/>
              <a:t>Assunzione 1: Pr(Y=1|X) sia crescente in X per un coefficiente positivo</a:t>
            </a:r>
          </a:p>
          <a:p>
            <a:r>
              <a:rPr lang="it-IT" dirty="0" err="1"/>
              <a:t>Assuzione</a:t>
            </a:r>
            <a:r>
              <a:rPr lang="it-IT" dirty="0"/>
              <a:t> 2: Pr(Y=1|X) è compresa tra 0 e 1</a:t>
            </a:r>
          </a:p>
        </p:txBody>
      </p:sp>
    </p:spTree>
    <p:extLst>
      <p:ext uri="{BB962C8B-B14F-4D97-AF65-F5344CB8AC3E}">
        <p14:creationId xmlns:p14="http://schemas.microsoft.com/office/powerpoint/2010/main" val="1339242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D46DDFE1-CB7F-41FB-89CE-8516D5728712}"/>
              </a:ext>
            </a:extLst>
          </p:cNvPr>
          <p:cNvSpPr txBox="1"/>
          <p:nvPr/>
        </p:nvSpPr>
        <p:spPr>
          <a:xfrm>
            <a:off x="350799" y="1105598"/>
            <a:ext cx="11490402" cy="4154984"/>
          </a:xfrm>
          <a:prstGeom prst="rect">
            <a:avLst/>
          </a:prstGeom>
          <a:noFill/>
        </p:spPr>
        <p:txBody>
          <a:bodyPr wrap="square">
            <a:spAutoFit/>
          </a:bodyPr>
          <a:lstStyle/>
          <a:p>
            <a:pPr algn="just"/>
            <a:r>
              <a:rPr lang="it-IT" sz="1800" u="sng" dirty="0">
                <a:ln w="0"/>
              </a:rPr>
              <a:t>Infine….</a:t>
            </a:r>
            <a:endParaRPr lang="it-IT" sz="2400" dirty="0">
              <a:ln w="0"/>
            </a:endParaRPr>
          </a:p>
          <a:p>
            <a:pPr algn="just"/>
            <a:endParaRPr lang="it-IT" sz="1800" dirty="0">
              <a:ln w="0"/>
            </a:endParaRPr>
          </a:p>
          <a:p>
            <a:pPr algn="just"/>
            <a:r>
              <a:rPr lang="it-IT" dirty="0">
                <a:ln w="0"/>
              </a:rPr>
              <a:t>All’aumentare della cumulata di pivot incrementali, diminuisce la probabilità di fare dropout dal programma;</a:t>
            </a:r>
          </a:p>
          <a:p>
            <a:pPr algn="just"/>
            <a:r>
              <a:rPr lang="it-IT" dirty="0">
                <a:ln w="0"/>
              </a:rPr>
              <a:t>All’aumentare della cumulata di pivot radicali, anche in questo caso diminuisce la probabilità di fare dropout dal programma;</a:t>
            </a:r>
          </a:p>
          <a:p>
            <a:pPr algn="just"/>
            <a:endParaRPr lang="it-IT" dirty="0">
              <a:ln w="0"/>
            </a:endParaRPr>
          </a:p>
          <a:p>
            <a:pPr algn="just"/>
            <a:r>
              <a:rPr lang="it-IT" dirty="0">
                <a:ln w="0"/>
              </a:rPr>
              <a:t>All’aumentare della cumulata di pivot incrementali, diminuisce la probabilità di fare dropout dell’idea;</a:t>
            </a:r>
          </a:p>
          <a:p>
            <a:pPr algn="just"/>
            <a:r>
              <a:rPr lang="it-IT" sz="2400" b="1" i="1" dirty="0">
                <a:ln w="0"/>
                <a:solidFill>
                  <a:srgbClr val="92D050"/>
                </a:solidFill>
              </a:rPr>
              <a:t>All’aumentare della cumulata di pivot radicali, AUMENTA la probabilità di fare dropout dell’idea;</a:t>
            </a:r>
          </a:p>
          <a:p>
            <a:pPr algn="just"/>
            <a:endParaRPr lang="it-IT" sz="1800" dirty="0">
              <a:ln w="0"/>
            </a:endParaRPr>
          </a:p>
          <a:p>
            <a:pPr algn="just"/>
            <a:r>
              <a:rPr lang="it-IT" sz="1800" dirty="0">
                <a:ln w="0"/>
              </a:rPr>
              <a:t> </a:t>
            </a:r>
          </a:p>
          <a:p>
            <a:pPr algn="just"/>
            <a:r>
              <a:rPr lang="it-IT" sz="1800" u="sng" dirty="0">
                <a:ln w="0"/>
              </a:rPr>
              <a:t>(ANCORA DA APPROFONDIRE COME ANALISI) </a:t>
            </a:r>
            <a:r>
              <a:rPr lang="it-IT" sz="1800" u="sng" dirty="0">
                <a:ln w="0"/>
                <a:sym typeface="Wingdings" panose="05000000000000000000" pitchFamily="2" charset="2"/>
              </a:rPr>
              <a:t> può rimanere un open point da approfondire</a:t>
            </a:r>
            <a:endParaRPr lang="it-IT" sz="1800" u="sng" dirty="0">
              <a:ln w="0"/>
            </a:endParaRPr>
          </a:p>
        </p:txBody>
      </p:sp>
    </p:spTree>
    <p:extLst>
      <p:ext uri="{BB962C8B-B14F-4D97-AF65-F5344CB8AC3E}">
        <p14:creationId xmlns:p14="http://schemas.microsoft.com/office/powerpoint/2010/main" val="66014465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F3FB7CB3-626B-4288-BE43-77BF0DC5FD87}"/>
              </a:ext>
            </a:extLst>
          </p:cNvPr>
          <p:cNvSpPr txBox="1"/>
          <p:nvPr/>
        </p:nvSpPr>
        <p:spPr>
          <a:xfrm>
            <a:off x="2109507" y="0"/>
            <a:ext cx="7972986" cy="523220"/>
          </a:xfrm>
          <a:prstGeom prst="rect">
            <a:avLst/>
          </a:prstGeom>
          <a:noFill/>
        </p:spPr>
        <p:txBody>
          <a:bodyPr wrap="square" rtlCol="0">
            <a:spAutoFit/>
          </a:bodyPr>
          <a:lstStyle/>
          <a:p>
            <a:pPr algn="ctr"/>
            <a:r>
              <a:rPr lang="it-IT" sz="2800" b="1" i="1" u="sng" dirty="0">
                <a:solidFill>
                  <a:schemeClr val="accent2"/>
                </a:solidFill>
              </a:rPr>
              <a:t>METODO: i test - Database con 270 startup</a:t>
            </a:r>
          </a:p>
        </p:txBody>
      </p:sp>
      <p:graphicFrame>
        <p:nvGraphicFramePr>
          <p:cNvPr id="8" name="Tabella 8">
            <a:extLst>
              <a:ext uri="{FF2B5EF4-FFF2-40B4-BE49-F238E27FC236}">
                <a16:creationId xmlns:a16="http://schemas.microsoft.com/office/drawing/2014/main" id="{6A3C9429-0322-483A-B888-305EC4A4017E}"/>
              </a:ext>
            </a:extLst>
          </p:cNvPr>
          <p:cNvGraphicFramePr>
            <a:graphicFrameLocks noGrp="1"/>
          </p:cNvGraphicFramePr>
          <p:nvPr>
            <p:extLst>
              <p:ext uri="{D42A27DB-BD31-4B8C-83A1-F6EECF244321}">
                <p14:modId xmlns:p14="http://schemas.microsoft.com/office/powerpoint/2010/main" val="1729237948"/>
              </p:ext>
            </p:extLst>
          </p:nvPr>
        </p:nvGraphicFramePr>
        <p:xfrm>
          <a:off x="257175" y="642938"/>
          <a:ext cx="11787191" cy="6104939"/>
        </p:xfrm>
        <a:graphic>
          <a:graphicData uri="http://schemas.openxmlformats.org/drawingml/2006/table">
            <a:tbl>
              <a:tblPr firstRow="1" bandRow="1">
                <a:tableStyleId>{5C22544A-7EE6-4342-B048-85BDC9FD1C3A}</a:tableStyleId>
              </a:tblPr>
              <a:tblGrid>
                <a:gridCol w="913092">
                  <a:extLst>
                    <a:ext uri="{9D8B030D-6E8A-4147-A177-3AD203B41FA5}">
                      <a16:colId xmlns:a16="http://schemas.microsoft.com/office/drawing/2014/main" val="1722466914"/>
                    </a:ext>
                  </a:extLst>
                </a:gridCol>
                <a:gridCol w="2126610">
                  <a:extLst>
                    <a:ext uri="{9D8B030D-6E8A-4147-A177-3AD203B41FA5}">
                      <a16:colId xmlns:a16="http://schemas.microsoft.com/office/drawing/2014/main" val="3420221261"/>
                    </a:ext>
                  </a:extLst>
                </a:gridCol>
                <a:gridCol w="1367858">
                  <a:extLst>
                    <a:ext uri="{9D8B030D-6E8A-4147-A177-3AD203B41FA5}">
                      <a16:colId xmlns:a16="http://schemas.microsoft.com/office/drawing/2014/main" val="797693828"/>
                    </a:ext>
                  </a:extLst>
                </a:gridCol>
                <a:gridCol w="983951">
                  <a:extLst>
                    <a:ext uri="{9D8B030D-6E8A-4147-A177-3AD203B41FA5}">
                      <a16:colId xmlns:a16="http://schemas.microsoft.com/office/drawing/2014/main" val="2399828313"/>
                    </a:ext>
                  </a:extLst>
                </a:gridCol>
                <a:gridCol w="1577017">
                  <a:extLst>
                    <a:ext uri="{9D8B030D-6E8A-4147-A177-3AD203B41FA5}">
                      <a16:colId xmlns:a16="http://schemas.microsoft.com/office/drawing/2014/main" val="2177376925"/>
                    </a:ext>
                  </a:extLst>
                </a:gridCol>
                <a:gridCol w="948699">
                  <a:extLst>
                    <a:ext uri="{9D8B030D-6E8A-4147-A177-3AD203B41FA5}">
                      <a16:colId xmlns:a16="http://schemas.microsoft.com/office/drawing/2014/main" val="3500449285"/>
                    </a:ext>
                  </a:extLst>
                </a:gridCol>
                <a:gridCol w="3869964">
                  <a:extLst>
                    <a:ext uri="{9D8B030D-6E8A-4147-A177-3AD203B41FA5}">
                      <a16:colId xmlns:a16="http://schemas.microsoft.com/office/drawing/2014/main" val="2278291125"/>
                    </a:ext>
                  </a:extLst>
                </a:gridCol>
              </a:tblGrid>
              <a:tr h="717244">
                <a:tc>
                  <a:txBody>
                    <a:bodyPr/>
                    <a:lstStyle/>
                    <a:p>
                      <a:r>
                        <a:rPr lang="it-IT" sz="1400" dirty="0"/>
                        <a:t>Numero del test</a:t>
                      </a:r>
                    </a:p>
                  </a:txBody>
                  <a:tcPr/>
                </a:tc>
                <a:tc>
                  <a:txBody>
                    <a:bodyPr/>
                    <a:lstStyle/>
                    <a:p>
                      <a:r>
                        <a:rPr lang="it-IT" sz="1400" dirty="0"/>
                        <a:t>Variabile dipendente</a:t>
                      </a:r>
                    </a:p>
                  </a:txBody>
                  <a:tcPr/>
                </a:tc>
                <a:tc>
                  <a:txBody>
                    <a:bodyPr/>
                    <a:lstStyle/>
                    <a:p>
                      <a:r>
                        <a:rPr lang="it-IT" sz="1400" dirty="0"/>
                        <a:t>Tipologia </a:t>
                      </a:r>
                      <a:r>
                        <a:rPr lang="it-IT" sz="1400" dirty="0" err="1"/>
                        <a:t>Var</a:t>
                      </a:r>
                      <a:r>
                        <a:rPr lang="it-IT" sz="1400" dirty="0"/>
                        <a:t> </a:t>
                      </a:r>
                      <a:r>
                        <a:rPr lang="it-IT" sz="1400" dirty="0" err="1"/>
                        <a:t>Dip</a:t>
                      </a:r>
                      <a:endParaRPr lang="it-IT" sz="1400" dirty="0"/>
                    </a:p>
                  </a:txBody>
                  <a:tcPr/>
                </a:tc>
                <a:tc>
                  <a:txBody>
                    <a:bodyPr/>
                    <a:lstStyle/>
                    <a:p>
                      <a:r>
                        <a:rPr lang="it-IT" sz="1400" dirty="0" err="1"/>
                        <a:t>Var</a:t>
                      </a:r>
                      <a:r>
                        <a:rPr lang="it-IT" sz="1400" dirty="0"/>
                        <a:t> Indipendenti</a:t>
                      </a:r>
                    </a:p>
                  </a:txBody>
                  <a:tcPr/>
                </a:tc>
                <a:tc>
                  <a:txBody>
                    <a:bodyPr/>
                    <a:lstStyle/>
                    <a:p>
                      <a:r>
                        <a:rPr lang="it-IT" sz="1400" dirty="0"/>
                        <a:t>Tipo di regressione o test</a:t>
                      </a:r>
                    </a:p>
                  </a:txBody>
                  <a:tcPr/>
                </a:tc>
                <a:tc>
                  <a:txBody>
                    <a:bodyPr/>
                    <a:lstStyle/>
                    <a:p>
                      <a:r>
                        <a:rPr lang="it-IT" sz="1400" dirty="0"/>
                        <a:t>Base </a:t>
                      </a:r>
                      <a:r>
                        <a:rPr lang="it-IT" sz="1400" dirty="0" err="1"/>
                        <a:t>outcome</a:t>
                      </a:r>
                      <a:endParaRPr lang="it-IT" sz="1400" dirty="0"/>
                    </a:p>
                  </a:txBody>
                  <a:tcPr/>
                </a:tc>
                <a:tc>
                  <a:txBody>
                    <a:bodyPr/>
                    <a:lstStyle/>
                    <a:p>
                      <a:r>
                        <a:rPr lang="it-IT" sz="1400" dirty="0"/>
                        <a:t>Conclusioni/Note</a:t>
                      </a:r>
                    </a:p>
                  </a:txBody>
                  <a:tcPr/>
                </a:tc>
                <a:extLst>
                  <a:ext uri="{0D108BD9-81ED-4DB2-BD59-A6C34878D82A}">
                    <a16:rowId xmlns:a16="http://schemas.microsoft.com/office/drawing/2014/main" val="1844900362"/>
                  </a:ext>
                </a:extLst>
              </a:tr>
              <a:tr h="1763224">
                <a:tc>
                  <a:txBody>
                    <a:bodyPr/>
                    <a:lstStyle/>
                    <a:p>
                      <a:r>
                        <a:rPr lang="it-IT" sz="1600" b="1" i="0" u="sng" dirty="0"/>
                        <a:t>1</a:t>
                      </a:r>
                    </a:p>
                  </a:txBody>
                  <a:tcPr/>
                </a:tc>
                <a:tc>
                  <a:txBody>
                    <a:bodyPr/>
                    <a:lstStyle/>
                    <a:p>
                      <a:r>
                        <a:rPr lang="it-IT" sz="1600" b="1" i="0" u="sng" dirty="0"/>
                        <a:t>IDENTITA’</a:t>
                      </a:r>
                      <a:endParaRPr lang="it-IT" sz="1600" i="0" dirty="0"/>
                    </a:p>
                  </a:txBody>
                  <a:tcPr/>
                </a:tc>
                <a:tc>
                  <a:txBody>
                    <a:bodyPr/>
                    <a:lstStyle/>
                    <a:p>
                      <a:r>
                        <a:rPr lang="it-IT" sz="1400" i="0" dirty="0"/>
                        <a:t>Categoria</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b="0" i="0" u="none" dirty="0" err="1"/>
                        <a:t>Teamsize</a:t>
                      </a:r>
                      <a:endParaRPr lang="it-IT" sz="1400" b="0" i="0" u="none" dirty="0"/>
                    </a:p>
                    <a:p>
                      <a:endParaRPr lang="it-IT" sz="1400" b="0" i="0" u="none"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b="0" i="0" u="none" dirty="0" err="1"/>
                        <a:t>Multinomial</a:t>
                      </a:r>
                      <a:r>
                        <a:rPr lang="it-IT" sz="1400" b="0" i="0" u="none" dirty="0"/>
                        <a:t> </a:t>
                      </a:r>
                      <a:r>
                        <a:rPr lang="it-IT" sz="1400" b="0" i="0" u="none" dirty="0" err="1"/>
                        <a:t>logit</a:t>
                      </a:r>
                      <a:endParaRPr lang="it-IT" sz="1400" b="0" i="0" u="none" dirty="0"/>
                    </a:p>
                    <a:p>
                      <a:endParaRPr lang="it-IT" sz="1400" i="0" dirty="0"/>
                    </a:p>
                  </a:txBody>
                  <a:tcPr/>
                </a:tc>
                <a:tc>
                  <a:txBody>
                    <a:bodyPr/>
                    <a:lstStyle/>
                    <a:p>
                      <a:r>
                        <a:rPr lang="it-IT" sz="1400" i="0" dirty="0"/>
                        <a:t>ID 1</a:t>
                      </a:r>
                    </a:p>
                    <a:p>
                      <a:r>
                        <a:rPr lang="it-IT" sz="1400" i="0" dirty="0"/>
                        <a:t>ID 2</a:t>
                      </a:r>
                    </a:p>
                    <a:p>
                      <a:r>
                        <a:rPr lang="it-IT" sz="1400" i="0" dirty="0"/>
                        <a:t>ID 3</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La </a:t>
                      </a:r>
                      <a:r>
                        <a:rPr lang="it-IT" sz="1400" dirty="0" err="1"/>
                        <a:t>var</a:t>
                      </a:r>
                      <a:r>
                        <a:rPr lang="it-IT" sz="1400" dirty="0"/>
                        <a:t> </a:t>
                      </a:r>
                      <a:r>
                        <a:rPr lang="it-IT" sz="1400" b="0" dirty="0" err="1"/>
                        <a:t>teamsize</a:t>
                      </a:r>
                      <a:r>
                        <a:rPr lang="it-IT" sz="1400" dirty="0"/>
                        <a:t> non è mai significativa. Non possiamo affermare che le dimensioni di team da 2 a 10 abbiano una maggiore o minore probabilità di ricadere in una precisa identità, rispetto a chi è da solo nel team. </a:t>
                      </a:r>
                      <a:r>
                        <a:rPr lang="it-IT" sz="1400" dirty="0" err="1"/>
                        <a:t>Var</a:t>
                      </a:r>
                      <a:r>
                        <a:rPr lang="it-IT" sz="1400" dirty="0"/>
                        <a:t> team&lt;2 o3 ..statistiche descrittive dei 3 casi </a:t>
                      </a:r>
                    </a:p>
                    <a:p>
                      <a:endParaRPr lang="it-IT" sz="1400" i="0" dirty="0"/>
                    </a:p>
                  </a:txBody>
                  <a:tcPr/>
                </a:tc>
                <a:extLst>
                  <a:ext uri="{0D108BD9-81ED-4DB2-BD59-A6C34878D82A}">
                    <a16:rowId xmlns:a16="http://schemas.microsoft.com/office/drawing/2014/main" val="2690160216"/>
                  </a:ext>
                </a:extLst>
              </a:tr>
              <a:tr h="953819">
                <a:tc>
                  <a:txBody>
                    <a:bodyPr/>
                    <a:lstStyle/>
                    <a:p>
                      <a:r>
                        <a:rPr lang="it-IT" sz="1600" b="1" i="0" u="sng" dirty="0"/>
                        <a:t>1.b</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TEAMSIZE</a:t>
                      </a:r>
                    </a:p>
                    <a:p>
                      <a:endParaRPr lang="it-IT" sz="1600" i="0" dirty="0"/>
                    </a:p>
                  </a:txBody>
                  <a:tcPr/>
                </a:tc>
                <a:tc>
                  <a:txBody>
                    <a:bodyPr/>
                    <a:lstStyle/>
                    <a:p>
                      <a:r>
                        <a:rPr lang="it-IT" sz="1400" i="0" dirty="0"/>
                        <a:t>Categoria (considerata  continua per questo test)</a:t>
                      </a:r>
                    </a:p>
                  </a:txBody>
                  <a:tcPr/>
                </a:tc>
                <a:tc>
                  <a:txBody>
                    <a:bodyPr/>
                    <a:lstStyle/>
                    <a:p>
                      <a:r>
                        <a:rPr lang="it-IT" sz="1400" b="0" i="0" u="none" dirty="0"/>
                        <a:t>Identità</a:t>
                      </a:r>
                    </a:p>
                  </a:txBody>
                  <a:tcPr/>
                </a:tc>
                <a:tc>
                  <a:txBody>
                    <a:bodyPr/>
                    <a:lstStyle/>
                    <a:p>
                      <a:r>
                        <a:rPr lang="it-IT" sz="1400" i="0" dirty="0"/>
                        <a:t>Reg lineare</a:t>
                      </a:r>
                    </a:p>
                  </a:txBody>
                  <a:tcPr/>
                </a:tc>
                <a:tc>
                  <a:txBody>
                    <a:bodyPr/>
                    <a:lstStyle/>
                    <a:p>
                      <a:r>
                        <a:rPr lang="it-IT" sz="1400" i="0" dirty="0"/>
                        <a:t>-</a:t>
                      </a:r>
                    </a:p>
                  </a:txBody>
                  <a:tcPr/>
                </a:tc>
                <a:tc>
                  <a:txBody>
                    <a:bodyPr/>
                    <a:lstStyle/>
                    <a:p>
                      <a:r>
                        <a:rPr lang="it-IT" sz="1400" i="0" dirty="0"/>
                        <a:t>Non c’è significatività</a:t>
                      </a:r>
                    </a:p>
                  </a:txBody>
                  <a:tcPr/>
                </a:tc>
                <a:extLst>
                  <a:ext uri="{0D108BD9-81ED-4DB2-BD59-A6C34878D82A}">
                    <a16:rowId xmlns:a16="http://schemas.microsoft.com/office/drawing/2014/main" val="889760151"/>
                  </a:ext>
                </a:extLst>
              </a:tr>
              <a:tr h="926440">
                <a:tc>
                  <a:txBody>
                    <a:bodyPr/>
                    <a:lstStyle/>
                    <a:p>
                      <a:r>
                        <a:rPr lang="it-IT" sz="1600" b="1" i="0" u="sng" dirty="0"/>
                        <a:t>2</a:t>
                      </a:r>
                    </a:p>
                  </a:txBody>
                  <a:tcPr/>
                </a:tc>
                <a:tc>
                  <a:txBody>
                    <a:bodyPr/>
                    <a:lstStyle/>
                    <a:p>
                      <a:r>
                        <a:rPr lang="it-IT" sz="1600" b="1" i="0" u="sng" dirty="0"/>
                        <a:t>IDENTITA’</a:t>
                      </a:r>
                    </a:p>
                  </a:txBody>
                  <a:tcPr/>
                </a:tc>
                <a:tc>
                  <a:txBody>
                    <a:bodyPr/>
                    <a:lstStyle/>
                    <a:p>
                      <a:r>
                        <a:rPr lang="it-IT" sz="1400" i="0" dirty="0"/>
                        <a:t>Categoria </a:t>
                      </a:r>
                    </a:p>
                  </a:txBody>
                  <a:tcPr/>
                </a:tc>
                <a:tc>
                  <a:txBody>
                    <a:bodyPr/>
                    <a:lstStyle/>
                    <a:p>
                      <a:r>
                        <a:rPr lang="it-IT" sz="1400" b="0" i="0" u="none" dirty="0"/>
                        <a:t>Pivot incrementali cumulati</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b="0" i="0" u="none" dirty="0" err="1"/>
                        <a:t>Multinomial</a:t>
                      </a:r>
                      <a:r>
                        <a:rPr lang="it-IT" sz="1400" b="0" i="0" u="none" dirty="0"/>
                        <a:t> </a:t>
                      </a:r>
                      <a:r>
                        <a:rPr lang="it-IT" sz="1400" b="0" i="0" u="none" dirty="0" err="1"/>
                        <a:t>logit</a:t>
                      </a:r>
                      <a:endParaRPr lang="it-IT" sz="1400" b="0" i="0" u="none" dirty="0"/>
                    </a:p>
                    <a:p>
                      <a:endParaRPr lang="it-IT" sz="1400" i="0" dirty="0"/>
                    </a:p>
                  </a:txBody>
                  <a:tcPr/>
                </a:tc>
                <a:tc>
                  <a:txBody>
                    <a:bodyPr/>
                    <a:lstStyle/>
                    <a:p>
                      <a:r>
                        <a:rPr lang="it-IT" sz="1400" i="0" dirty="0"/>
                        <a:t>ID 1</a:t>
                      </a:r>
                    </a:p>
                    <a:p>
                      <a:r>
                        <a:rPr lang="it-IT" sz="1400" i="0" dirty="0"/>
                        <a:t>ID 2</a:t>
                      </a:r>
                    </a:p>
                    <a:p>
                      <a:r>
                        <a:rPr lang="it-IT" sz="1400" i="0" dirty="0"/>
                        <a:t>ID 3</a:t>
                      </a:r>
                    </a:p>
                    <a:p>
                      <a:endParaRPr lang="it-IT" sz="1400" i="0" dirty="0"/>
                    </a:p>
                  </a:txBody>
                  <a:tcPr/>
                </a:tc>
                <a:tc>
                  <a:txBody>
                    <a:bodyPr/>
                    <a:lstStyle/>
                    <a:p>
                      <a:r>
                        <a:rPr lang="it-IT" sz="1400" i="0" dirty="0"/>
                        <a:t>I Missionari (ID 3) hanno maggiore probabilità di fare 1 o al massimo 2 pivot incrementali, rispetto ai Darwiniani</a:t>
                      </a:r>
                    </a:p>
                  </a:txBody>
                  <a:tcPr/>
                </a:tc>
                <a:extLst>
                  <a:ext uri="{0D108BD9-81ED-4DB2-BD59-A6C34878D82A}">
                    <a16:rowId xmlns:a16="http://schemas.microsoft.com/office/drawing/2014/main" val="997722786"/>
                  </a:ext>
                </a:extLst>
              </a:tr>
              <a:tr h="926440">
                <a:tc>
                  <a:txBody>
                    <a:bodyPr/>
                    <a:lstStyle/>
                    <a:p>
                      <a:r>
                        <a:rPr lang="it-IT" sz="1600" b="1" i="0" u="sng" dirty="0"/>
                        <a:t>2.b</a:t>
                      </a:r>
                    </a:p>
                  </a:txBody>
                  <a:tcPr/>
                </a:tc>
                <a:tc>
                  <a:txBody>
                    <a:bodyPr/>
                    <a:lstStyle/>
                    <a:p>
                      <a:r>
                        <a:rPr lang="it-IT" sz="1600" b="1" i="0" u="sng" dirty="0"/>
                        <a:t>CUMULATA PIVOT INC </a:t>
                      </a:r>
                    </a:p>
                  </a:txBody>
                  <a:tcPr/>
                </a:tc>
                <a:tc>
                  <a:txBody>
                    <a:bodyPr/>
                    <a:lstStyle/>
                    <a:p>
                      <a:r>
                        <a:rPr lang="it-IT" sz="1400" i="0" dirty="0"/>
                        <a:t>Categoria (considerata continua per questo test)</a:t>
                      </a:r>
                    </a:p>
                  </a:txBody>
                  <a:tcPr/>
                </a:tc>
                <a:tc>
                  <a:txBody>
                    <a:bodyPr/>
                    <a:lstStyle/>
                    <a:p>
                      <a:r>
                        <a:rPr lang="it-IT" sz="1400" b="0" i="0" u="none" dirty="0"/>
                        <a:t>Identità</a:t>
                      </a:r>
                    </a:p>
                  </a:txBody>
                  <a:tcPr/>
                </a:tc>
                <a:tc>
                  <a:txBody>
                    <a:bodyPr/>
                    <a:lstStyle/>
                    <a:p>
                      <a:r>
                        <a:rPr lang="it-IT" sz="1400" i="0" dirty="0"/>
                        <a:t>Reg lineare</a:t>
                      </a:r>
                    </a:p>
                  </a:txBody>
                  <a:tcPr/>
                </a:tc>
                <a:tc>
                  <a:txBody>
                    <a:bodyPr/>
                    <a:lstStyle/>
                    <a:p>
                      <a:endParaRPr lang="it-IT" sz="1400" i="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L’identità 3 dei missionari ha correlazione significativa e positiva sui pivot incrementali, rispetto ai darwiniani</a:t>
                      </a:r>
                    </a:p>
                    <a:p>
                      <a:endParaRPr lang="it-IT" sz="1400" i="0" dirty="0"/>
                    </a:p>
                  </a:txBody>
                  <a:tcPr/>
                </a:tc>
                <a:extLst>
                  <a:ext uri="{0D108BD9-81ED-4DB2-BD59-A6C34878D82A}">
                    <a16:rowId xmlns:a16="http://schemas.microsoft.com/office/drawing/2014/main" val="1663948103"/>
                  </a:ext>
                </a:extLst>
              </a:tr>
              <a:tr h="727549">
                <a:tc>
                  <a:txBody>
                    <a:bodyPr/>
                    <a:lstStyle/>
                    <a:p>
                      <a:r>
                        <a:rPr lang="it-IT" sz="1600" b="1" i="0" u="sng" dirty="0"/>
                        <a:t>3</a:t>
                      </a:r>
                    </a:p>
                  </a:txBody>
                  <a:tcPr/>
                </a:tc>
                <a:tc>
                  <a:txBody>
                    <a:bodyPr/>
                    <a:lstStyle/>
                    <a:p>
                      <a:r>
                        <a:rPr lang="it-IT" sz="1600" b="1" i="0" u="sng" dirty="0"/>
                        <a:t>TEAMSIZE</a:t>
                      </a:r>
                    </a:p>
                  </a:txBody>
                  <a:tcPr/>
                </a:tc>
                <a:tc>
                  <a:txBody>
                    <a:bodyPr/>
                    <a:lstStyle/>
                    <a:p>
                      <a:r>
                        <a:rPr lang="it-IT" sz="1400" i="0" dirty="0"/>
                        <a:t>Categoria</a:t>
                      </a:r>
                    </a:p>
                  </a:txBody>
                  <a:tcPr/>
                </a:tc>
                <a:tc>
                  <a:txBody>
                    <a:bodyPr/>
                    <a:lstStyle/>
                    <a:p>
                      <a:r>
                        <a:rPr lang="it-IT" sz="1400" b="0" i="0" u="none" dirty="0"/>
                        <a:t>-</a:t>
                      </a:r>
                    </a:p>
                  </a:txBody>
                  <a:tcPr/>
                </a:tc>
                <a:tc>
                  <a:txBody>
                    <a:bodyPr/>
                    <a:lstStyle/>
                    <a:p>
                      <a:r>
                        <a:rPr lang="it-IT" sz="1400" i="0" dirty="0"/>
                        <a:t>3 Test delle medie</a:t>
                      </a:r>
                    </a:p>
                  </a:txBody>
                  <a:tcPr/>
                </a:tc>
                <a:tc>
                  <a:txBody>
                    <a:bodyPr/>
                    <a:lstStyle/>
                    <a:p>
                      <a:r>
                        <a:rPr lang="it-IT" sz="1400" i="0" dirty="0"/>
                        <a:t>- </a:t>
                      </a:r>
                    </a:p>
                  </a:txBody>
                  <a:tcPr/>
                </a:tc>
                <a:tc>
                  <a:txBody>
                    <a:bodyPr/>
                    <a:lstStyle/>
                    <a:p>
                      <a:r>
                        <a:rPr lang="it-IT" sz="1400" i="0" dirty="0"/>
                        <a:t>Nei 3 test (DA e CO; DA e MI; CO e MI) non posso mai rifiutare H0 (H0=medie uguali)</a:t>
                      </a:r>
                    </a:p>
                  </a:txBody>
                  <a:tcPr/>
                </a:tc>
                <a:extLst>
                  <a:ext uri="{0D108BD9-81ED-4DB2-BD59-A6C34878D82A}">
                    <a16:rowId xmlns:a16="http://schemas.microsoft.com/office/drawing/2014/main" val="3615668095"/>
                  </a:ext>
                </a:extLst>
              </a:tr>
            </a:tbl>
          </a:graphicData>
        </a:graphic>
      </p:graphicFrame>
    </p:spTree>
    <p:extLst>
      <p:ext uri="{BB962C8B-B14F-4D97-AF65-F5344CB8AC3E}">
        <p14:creationId xmlns:p14="http://schemas.microsoft.com/office/powerpoint/2010/main" val="18997647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la 2">
            <a:extLst>
              <a:ext uri="{FF2B5EF4-FFF2-40B4-BE49-F238E27FC236}">
                <a16:creationId xmlns:a16="http://schemas.microsoft.com/office/drawing/2014/main" id="{6353A278-1BC5-409E-B55A-F1D1C87ED48E}"/>
              </a:ext>
            </a:extLst>
          </p:cNvPr>
          <p:cNvGraphicFramePr>
            <a:graphicFrameLocks noGrp="1"/>
          </p:cNvGraphicFramePr>
          <p:nvPr>
            <p:extLst>
              <p:ext uri="{D42A27DB-BD31-4B8C-83A1-F6EECF244321}">
                <p14:modId xmlns:p14="http://schemas.microsoft.com/office/powerpoint/2010/main" val="3737470880"/>
              </p:ext>
            </p:extLst>
          </p:nvPr>
        </p:nvGraphicFramePr>
        <p:xfrm>
          <a:off x="298174" y="606943"/>
          <a:ext cx="11595651" cy="6203114"/>
        </p:xfrm>
        <a:graphic>
          <a:graphicData uri="http://schemas.openxmlformats.org/drawingml/2006/table">
            <a:tbl>
              <a:tblPr firstRow="1" bandRow="1">
                <a:tableStyleId>{5C22544A-7EE6-4342-B048-85BDC9FD1C3A}</a:tableStyleId>
              </a:tblPr>
              <a:tblGrid>
                <a:gridCol w="930551">
                  <a:extLst>
                    <a:ext uri="{9D8B030D-6E8A-4147-A177-3AD203B41FA5}">
                      <a16:colId xmlns:a16="http://schemas.microsoft.com/office/drawing/2014/main" val="1831645790"/>
                    </a:ext>
                  </a:extLst>
                </a:gridCol>
                <a:gridCol w="2064675">
                  <a:extLst>
                    <a:ext uri="{9D8B030D-6E8A-4147-A177-3AD203B41FA5}">
                      <a16:colId xmlns:a16="http://schemas.microsoft.com/office/drawing/2014/main" val="1953975472"/>
                    </a:ext>
                  </a:extLst>
                </a:gridCol>
                <a:gridCol w="1119574">
                  <a:extLst>
                    <a:ext uri="{9D8B030D-6E8A-4147-A177-3AD203B41FA5}">
                      <a16:colId xmlns:a16="http://schemas.microsoft.com/office/drawing/2014/main" val="1762222483"/>
                    </a:ext>
                  </a:extLst>
                </a:gridCol>
                <a:gridCol w="1658611">
                  <a:extLst>
                    <a:ext uri="{9D8B030D-6E8A-4147-A177-3AD203B41FA5}">
                      <a16:colId xmlns:a16="http://schemas.microsoft.com/office/drawing/2014/main" val="3259568320"/>
                    </a:ext>
                  </a:extLst>
                </a:gridCol>
                <a:gridCol w="1177143">
                  <a:extLst>
                    <a:ext uri="{9D8B030D-6E8A-4147-A177-3AD203B41FA5}">
                      <a16:colId xmlns:a16="http://schemas.microsoft.com/office/drawing/2014/main" val="4069092885"/>
                    </a:ext>
                  </a:extLst>
                </a:gridCol>
                <a:gridCol w="1524211">
                  <a:extLst>
                    <a:ext uri="{9D8B030D-6E8A-4147-A177-3AD203B41FA5}">
                      <a16:colId xmlns:a16="http://schemas.microsoft.com/office/drawing/2014/main" val="2894230165"/>
                    </a:ext>
                  </a:extLst>
                </a:gridCol>
                <a:gridCol w="3120886">
                  <a:extLst>
                    <a:ext uri="{9D8B030D-6E8A-4147-A177-3AD203B41FA5}">
                      <a16:colId xmlns:a16="http://schemas.microsoft.com/office/drawing/2014/main" val="4061639598"/>
                    </a:ext>
                  </a:extLst>
                </a:gridCol>
              </a:tblGrid>
              <a:tr h="287220">
                <a:tc>
                  <a:txBody>
                    <a:bodyPr/>
                    <a:lstStyle/>
                    <a:p>
                      <a:r>
                        <a:rPr lang="it-IT" sz="1400" dirty="0"/>
                        <a:t>Numero del test</a:t>
                      </a:r>
                    </a:p>
                  </a:txBody>
                  <a:tcPr/>
                </a:tc>
                <a:tc>
                  <a:txBody>
                    <a:bodyPr/>
                    <a:lstStyle/>
                    <a:p>
                      <a:r>
                        <a:rPr lang="it-IT" sz="1400" dirty="0"/>
                        <a:t>Variabile dipendente</a:t>
                      </a:r>
                    </a:p>
                  </a:txBody>
                  <a:tcPr/>
                </a:tc>
                <a:tc>
                  <a:txBody>
                    <a:bodyPr/>
                    <a:lstStyle/>
                    <a:p>
                      <a:r>
                        <a:rPr lang="it-IT" sz="1400" dirty="0"/>
                        <a:t>Tipologia </a:t>
                      </a:r>
                      <a:r>
                        <a:rPr lang="it-IT" sz="1400" dirty="0" err="1"/>
                        <a:t>Var</a:t>
                      </a:r>
                      <a:r>
                        <a:rPr lang="it-IT" sz="1400" dirty="0"/>
                        <a:t> </a:t>
                      </a:r>
                      <a:r>
                        <a:rPr lang="it-IT" sz="1400" dirty="0" err="1"/>
                        <a:t>Dip</a:t>
                      </a:r>
                      <a:endParaRPr lang="it-IT" sz="1400" dirty="0"/>
                    </a:p>
                  </a:txBody>
                  <a:tcPr/>
                </a:tc>
                <a:tc>
                  <a:txBody>
                    <a:bodyPr/>
                    <a:lstStyle/>
                    <a:p>
                      <a:r>
                        <a:rPr lang="it-IT" sz="1400" dirty="0" err="1"/>
                        <a:t>Var</a:t>
                      </a:r>
                      <a:r>
                        <a:rPr lang="it-IT" sz="1400" dirty="0"/>
                        <a:t> Indipendenti</a:t>
                      </a:r>
                    </a:p>
                  </a:txBody>
                  <a:tcPr/>
                </a:tc>
                <a:tc>
                  <a:txBody>
                    <a:bodyPr/>
                    <a:lstStyle/>
                    <a:p>
                      <a:r>
                        <a:rPr lang="it-IT" sz="1400" dirty="0"/>
                        <a:t>Tipo di regressione o test</a:t>
                      </a:r>
                    </a:p>
                  </a:txBody>
                  <a:tcPr/>
                </a:tc>
                <a:tc>
                  <a:txBody>
                    <a:bodyPr/>
                    <a:lstStyle/>
                    <a:p>
                      <a:r>
                        <a:rPr lang="it-IT" sz="1400" dirty="0"/>
                        <a:t>Base </a:t>
                      </a:r>
                      <a:r>
                        <a:rPr lang="it-IT" sz="1400" dirty="0" err="1"/>
                        <a:t>outcome</a:t>
                      </a:r>
                      <a:endParaRPr lang="it-IT" sz="1400" dirty="0"/>
                    </a:p>
                  </a:txBody>
                  <a:tcPr/>
                </a:tc>
                <a:tc>
                  <a:txBody>
                    <a:bodyPr/>
                    <a:lstStyle/>
                    <a:p>
                      <a:r>
                        <a:rPr lang="it-IT" sz="1400" dirty="0"/>
                        <a:t>Conclusioni/Note</a:t>
                      </a:r>
                    </a:p>
                  </a:txBody>
                  <a:tcPr/>
                </a:tc>
                <a:extLst>
                  <a:ext uri="{0D108BD9-81ED-4DB2-BD59-A6C34878D82A}">
                    <a16:rowId xmlns:a16="http://schemas.microsoft.com/office/drawing/2014/main" val="2393932006"/>
                  </a:ext>
                </a:extLst>
              </a:tr>
              <a:tr h="747194">
                <a:tc>
                  <a:txBody>
                    <a:bodyPr/>
                    <a:lstStyle/>
                    <a:p>
                      <a:r>
                        <a:rPr lang="it-IT" sz="1600" b="1" i="0" u="sng" dirty="0"/>
                        <a:t>4</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CUMULATA PIVOT INC </a:t>
                      </a:r>
                      <a:r>
                        <a:rPr lang="it-IT" sz="1600" b="0" i="0" u="none" dirty="0"/>
                        <a:t>per ogni startup</a:t>
                      </a:r>
                    </a:p>
                  </a:txBody>
                  <a:tcPr/>
                </a:tc>
                <a:tc>
                  <a:txBody>
                    <a:bodyPr/>
                    <a:lstStyle/>
                    <a:p>
                      <a:r>
                        <a:rPr lang="it-IT" sz="1400" i="0" dirty="0"/>
                        <a:t>Categoria</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b="0" i="0" u="none" dirty="0"/>
                        <a:t>Trattamento</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b="0" i="0" u="none" dirty="0" err="1"/>
                        <a:t>Multinomial</a:t>
                      </a:r>
                      <a:r>
                        <a:rPr lang="it-IT" sz="1400" b="0" i="0" u="none" dirty="0"/>
                        <a:t> </a:t>
                      </a:r>
                      <a:r>
                        <a:rPr lang="it-IT" sz="1400" b="0" i="0" u="none" dirty="0" err="1"/>
                        <a:t>logit</a:t>
                      </a:r>
                      <a:endParaRPr lang="it-IT" sz="1400" b="0" i="0" u="none" dirty="0"/>
                    </a:p>
                  </a:txBody>
                  <a:tcPr/>
                </a:tc>
                <a:tc>
                  <a:txBody>
                    <a:bodyPr/>
                    <a:lstStyle/>
                    <a:p>
                      <a:r>
                        <a:rPr lang="it-IT" sz="1400" i="0" dirty="0"/>
                        <a:t>0 pivot incrementali cumulati</a:t>
                      </a:r>
                    </a:p>
                  </a:txBody>
                  <a:tcPr/>
                </a:tc>
                <a:tc>
                  <a:txBody>
                    <a:bodyPr/>
                    <a:lstStyle/>
                    <a:p>
                      <a:r>
                        <a:rPr lang="it-IT" sz="1400" i="0" dirty="0"/>
                        <a:t>Se sei SC o EF, quindi segui un metodo, difficilmente arrivi a fare 4, 5 o 6 pivot incrementali.</a:t>
                      </a:r>
                    </a:p>
                  </a:txBody>
                  <a:tcPr/>
                </a:tc>
                <a:extLst>
                  <a:ext uri="{0D108BD9-81ED-4DB2-BD59-A6C34878D82A}">
                    <a16:rowId xmlns:a16="http://schemas.microsoft.com/office/drawing/2014/main" val="118715281"/>
                  </a:ext>
                </a:extLst>
              </a:tr>
              <a:tr h="747194">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5</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CUMULATA PIVOT INC </a:t>
                      </a:r>
                      <a:endParaRPr lang="it-IT" sz="1600" i="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Categoria</a:t>
                      </a:r>
                    </a:p>
                  </a:txBody>
                  <a:tcPr/>
                </a:tc>
                <a:tc>
                  <a:txBody>
                    <a:bodyPr/>
                    <a:lstStyle/>
                    <a:p>
                      <a:r>
                        <a:rPr lang="it-IT" sz="1400" i="0" dirty="0"/>
                        <a:t>Scientificità media di ogni startup</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b="0" i="0" u="none" dirty="0" err="1"/>
                        <a:t>Multinomial</a:t>
                      </a:r>
                      <a:r>
                        <a:rPr lang="it-IT" sz="1400" b="0" i="0" u="none" dirty="0"/>
                        <a:t> </a:t>
                      </a:r>
                      <a:r>
                        <a:rPr lang="it-IT" sz="1400" b="0" i="0" u="none" dirty="0" err="1"/>
                        <a:t>logit</a:t>
                      </a:r>
                      <a:endParaRPr lang="it-IT" sz="1400" b="0" i="0" u="none"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b="0" i="0" u="none" dirty="0"/>
                        <a:t>0 pivot incrementali cumulati</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Le startup che hanno una più alta scientificità media hanno una MAGGIORE probabilità di ricadere nella categoria di chi fa 1,2, o 3 pivot incrementali piuttosto che nella categoria di nessun pivot, rispetto a chi ha una scientificità media inferiore</a:t>
                      </a:r>
                    </a:p>
                  </a:txBody>
                  <a:tcPr/>
                </a:tc>
                <a:extLst>
                  <a:ext uri="{0D108BD9-81ED-4DB2-BD59-A6C34878D82A}">
                    <a16:rowId xmlns:a16="http://schemas.microsoft.com/office/drawing/2014/main" val="2285300969"/>
                  </a:ext>
                </a:extLst>
              </a:tr>
              <a:tr h="747194">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6</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CUMULATA PIVOT RAD</a:t>
                      </a:r>
                      <a:endParaRPr lang="it-IT" sz="1600" i="0" dirty="0"/>
                    </a:p>
                  </a:txBody>
                  <a:tcPr/>
                </a:tc>
                <a:tc>
                  <a:txBody>
                    <a:bodyPr/>
                    <a:lstStyle/>
                    <a:p>
                      <a:r>
                        <a:rPr lang="it-IT" sz="1400" i="0" dirty="0"/>
                        <a:t>Categoria</a:t>
                      </a:r>
                    </a:p>
                  </a:txBody>
                  <a:tcPr/>
                </a:tc>
                <a:tc>
                  <a:txBody>
                    <a:bodyPr/>
                    <a:lstStyle/>
                    <a:p>
                      <a:r>
                        <a:rPr lang="it-IT" sz="1400" i="0" dirty="0"/>
                        <a:t>Trattamento</a:t>
                      </a:r>
                    </a:p>
                  </a:txBody>
                  <a:tcPr/>
                </a:tc>
                <a:tc>
                  <a:txBody>
                    <a:bodyPr/>
                    <a:lstStyle/>
                    <a:p>
                      <a:r>
                        <a:rPr lang="it-IT" sz="1400" i="0" dirty="0" err="1"/>
                        <a:t>Multinomial</a:t>
                      </a:r>
                      <a:r>
                        <a:rPr lang="it-IT" sz="1400" i="0" dirty="0"/>
                        <a:t> </a:t>
                      </a:r>
                      <a:r>
                        <a:rPr lang="it-IT" sz="1400" i="0" dirty="0" err="1"/>
                        <a:t>logit</a:t>
                      </a:r>
                      <a:endParaRPr lang="it-IT" sz="1400" i="0" dirty="0"/>
                    </a:p>
                  </a:txBody>
                  <a:tcPr/>
                </a:tc>
                <a:tc>
                  <a:txBody>
                    <a:bodyPr/>
                    <a:lstStyle/>
                    <a:p>
                      <a:r>
                        <a:rPr lang="it-IT" sz="1400" i="0" dirty="0"/>
                        <a:t>0 pivot radicali cumulati </a:t>
                      </a:r>
                    </a:p>
                  </a:txBody>
                  <a:tcPr/>
                </a:tc>
                <a:tc>
                  <a:txBody>
                    <a:bodyPr/>
                    <a:lstStyle/>
                    <a:p>
                      <a:r>
                        <a:rPr lang="it-IT" sz="1400" i="0" dirty="0"/>
                        <a:t>Non c’è significatività</a:t>
                      </a:r>
                      <a:r>
                        <a:rPr lang="it-IT" sz="1400" i="0" dirty="0">
                          <a:sym typeface="Wingdings" panose="05000000000000000000" pitchFamily="2" charset="2"/>
                        </a:rPr>
                        <a:t> Criticità</a:t>
                      </a:r>
                      <a:endParaRPr lang="it-IT" sz="1400" i="0" dirty="0"/>
                    </a:p>
                  </a:txBody>
                  <a:tcPr/>
                </a:tc>
                <a:extLst>
                  <a:ext uri="{0D108BD9-81ED-4DB2-BD59-A6C34878D82A}">
                    <a16:rowId xmlns:a16="http://schemas.microsoft.com/office/drawing/2014/main" val="2117536193"/>
                  </a:ext>
                </a:extLst>
              </a:tr>
              <a:tr h="287220">
                <a:tc>
                  <a:txBody>
                    <a:bodyPr/>
                    <a:lstStyle/>
                    <a:p>
                      <a:r>
                        <a:rPr lang="it-IT" sz="1600" b="1" i="0" u="sng" dirty="0"/>
                        <a:t>7</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CUMULATA PIVOT RAD</a:t>
                      </a:r>
                      <a:endParaRPr lang="it-IT" sz="1600" i="0" dirty="0"/>
                    </a:p>
                    <a:p>
                      <a:endParaRPr lang="it-IT" sz="1600" i="0" dirty="0"/>
                    </a:p>
                  </a:txBody>
                  <a:tcPr/>
                </a:tc>
                <a:tc>
                  <a:txBody>
                    <a:bodyPr/>
                    <a:lstStyle/>
                    <a:p>
                      <a:r>
                        <a:rPr lang="it-IT" sz="1400" i="0" dirty="0"/>
                        <a:t>Categoria</a:t>
                      </a:r>
                    </a:p>
                  </a:txBody>
                  <a:tcPr/>
                </a:tc>
                <a:tc>
                  <a:txBody>
                    <a:bodyPr/>
                    <a:lstStyle/>
                    <a:p>
                      <a:r>
                        <a:rPr lang="it-IT" sz="1400" i="0" dirty="0"/>
                        <a:t>Scientificità media di ogni startup</a:t>
                      </a:r>
                    </a:p>
                  </a:txBody>
                  <a:tcPr/>
                </a:tc>
                <a:tc>
                  <a:txBody>
                    <a:bodyPr/>
                    <a:lstStyle/>
                    <a:p>
                      <a:r>
                        <a:rPr lang="it-IT" sz="1400" i="0" dirty="0" err="1"/>
                        <a:t>Multinomial</a:t>
                      </a:r>
                      <a:r>
                        <a:rPr lang="it-IT" sz="1400" i="0" dirty="0"/>
                        <a:t> </a:t>
                      </a:r>
                      <a:r>
                        <a:rPr lang="it-IT" sz="1400" i="0" dirty="0" err="1"/>
                        <a:t>logit</a:t>
                      </a:r>
                      <a:endParaRPr lang="it-IT" sz="1400" i="0" dirty="0"/>
                    </a:p>
                    <a:p>
                      <a:r>
                        <a:rPr lang="it-IT" sz="1400" i="0" dirty="0"/>
                        <a:t>Reg </a:t>
                      </a:r>
                      <a:r>
                        <a:rPr lang="it-IT" sz="1400" i="0" dirty="0" err="1"/>
                        <a:t>lin</a:t>
                      </a:r>
                      <a:endParaRPr lang="it-IT" sz="1400" i="0" dirty="0"/>
                    </a:p>
                    <a:p>
                      <a:r>
                        <a:rPr lang="it-IT" sz="1400" i="0" dirty="0" err="1"/>
                        <a:t>Negbin</a:t>
                      </a:r>
                      <a:endParaRPr lang="it-IT" sz="1400" i="0" dirty="0"/>
                    </a:p>
                  </a:txBody>
                  <a:tcPr/>
                </a:tc>
                <a:tc>
                  <a:txBody>
                    <a:bodyPr/>
                    <a:lstStyle/>
                    <a:p>
                      <a:r>
                        <a:rPr lang="it-IT" sz="1400" i="0" dirty="0"/>
                        <a:t>0 pivot radicali cumulati</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Non c’è significatività</a:t>
                      </a:r>
                      <a:r>
                        <a:rPr lang="it-IT" sz="1400" i="0" dirty="0">
                          <a:sym typeface="Wingdings" panose="05000000000000000000" pitchFamily="2" charset="2"/>
                        </a:rPr>
                        <a:t> Criticità</a:t>
                      </a:r>
                      <a:endParaRPr lang="it-IT" sz="1400" i="0" dirty="0"/>
                    </a:p>
                    <a:p>
                      <a:endParaRPr lang="it-IT" sz="1400" i="0" dirty="0"/>
                    </a:p>
                  </a:txBody>
                  <a:tcPr/>
                </a:tc>
                <a:extLst>
                  <a:ext uri="{0D108BD9-81ED-4DB2-BD59-A6C34878D82A}">
                    <a16:rowId xmlns:a16="http://schemas.microsoft.com/office/drawing/2014/main" val="3674277590"/>
                  </a:ext>
                </a:extLst>
              </a:tr>
              <a:tr h="581770">
                <a:tc>
                  <a:txBody>
                    <a:bodyPr/>
                    <a:lstStyle/>
                    <a:p>
                      <a:r>
                        <a:rPr lang="it-IT" sz="1600" b="1" i="0" u="sng" dirty="0"/>
                        <a:t>8</a:t>
                      </a:r>
                    </a:p>
                  </a:txBody>
                  <a:tcPr/>
                </a:tc>
                <a:tc>
                  <a:txBody>
                    <a:bodyPr/>
                    <a:lstStyle/>
                    <a:p>
                      <a:r>
                        <a:rPr lang="it-IT" sz="1600" b="1" i="0" u="sng" dirty="0"/>
                        <a:t>SCIENTIFICITA’</a:t>
                      </a:r>
                    </a:p>
                  </a:txBody>
                  <a:tcPr/>
                </a:tc>
                <a:tc>
                  <a:txBody>
                    <a:bodyPr/>
                    <a:lstStyle/>
                    <a:p>
                      <a:r>
                        <a:rPr lang="it-IT" sz="1400" i="0" dirty="0"/>
                        <a:t>Scala</a:t>
                      </a:r>
                    </a:p>
                  </a:txBody>
                  <a:tcPr/>
                </a:tc>
                <a:tc>
                  <a:txBody>
                    <a:bodyPr/>
                    <a:lstStyle/>
                    <a:p>
                      <a:r>
                        <a:rPr lang="it-IT" sz="1400" i="0" dirty="0"/>
                        <a:t>Trattamento;</a:t>
                      </a:r>
                    </a:p>
                    <a:p>
                      <a:r>
                        <a:rPr lang="it-IT" sz="1400" i="0" dirty="0" err="1"/>
                        <a:t>Instructor</a:t>
                      </a:r>
                      <a:endParaRPr lang="it-IT" sz="1400" i="0" dirty="0"/>
                    </a:p>
                  </a:txBody>
                  <a:tcPr/>
                </a:tc>
                <a:tc>
                  <a:txBody>
                    <a:bodyPr/>
                    <a:lstStyle/>
                    <a:p>
                      <a:r>
                        <a:rPr lang="it-IT" sz="1400" i="0" dirty="0"/>
                        <a:t>Reg lineare con reg multipli</a:t>
                      </a:r>
                    </a:p>
                  </a:txBody>
                  <a:tcPr/>
                </a:tc>
                <a:tc>
                  <a:txBody>
                    <a:bodyPr/>
                    <a:lstStyle/>
                    <a:p>
                      <a:r>
                        <a:rPr lang="it-IT" sz="1400" i="0" dirty="0"/>
                        <a:t>-</a:t>
                      </a:r>
                    </a:p>
                  </a:txBody>
                  <a:tcPr/>
                </a:tc>
                <a:tc>
                  <a:txBody>
                    <a:bodyPr/>
                    <a:lstStyle/>
                    <a:p>
                      <a:r>
                        <a:rPr lang="it-IT" sz="1400" dirty="0"/>
                        <a:t>Gli imprenditori che hanno seguito il metodo scientifico, rispetto al controllo, hanno un livello di scientificità media maggiore. (Banale verifica)</a:t>
                      </a:r>
                      <a:endParaRPr lang="it-IT" sz="1400" i="0" dirty="0"/>
                    </a:p>
                  </a:txBody>
                  <a:tcPr/>
                </a:tc>
                <a:extLst>
                  <a:ext uri="{0D108BD9-81ED-4DB2-BD59-A6C34878D82A}">
                    <a16:rowId xmlns:a16="http://schemas.microsoft.com/office/drawing/2014/main" val="289955512"/>
                  </a:ext>
                </a:extLst>
              </a:tr>
            </a:tbl>
          </a:graphicData>
        </a:graphic>
      </p:graphicFrame>
      <p:sp>
        <p:nvSpPr>
          <p:cNvPr id="4" name="CasellaDiTesto 3">
            <a:extLst>
              <a:ext uri="{FF2B5EF4-FFF2-40B4-BE49-F238E27FC236}">
                <a16:creationId xmlns:a16="http://schemas.microsoft.com/office/drawing/2014/main" id="{A22DDC53-2627-48FB-878E-E5A15130699E}"/>
              </a:ext>
            </a:extLst>
          </p:cNvPr>
          <p:cNvSpPr txBox="1"/>
          <p:nvPr/>
        </p:nvSpPr>
        <p:spPr>
          <a:xfrm>
            <a:off x="2334794" y="83723"/>
            <a:ext cx="7972986" cy="523220"/>
          </a:xfrm>
          <a:prstGeom prst="rect">
            <a:avLst/>
          </a:prstGeom>
          <a:noFill/>
        </p:spPr>
        <p:txBody>
          <a:bodyPr wrap="square" rtlCol="0">
            <a:spAutoFit/>
          </a:bodyPr>
          <a:lstStyle/>
          <a:p>
            <a:pPr algn="ctr"/>
            <a:r>
              <a:rPr lang="it-IT" sz="2800" b="1" i="1" u="sng" dirty="0">
                <a:solidFill>
                  <a:schemeClr val="accent2"/>
                </a:solidFill>
              </a:rPr>
              <a:t>METODO: i test</a:t>
            </a:r>
          </a:p>
        </p:txBody>
      </p:sp>
    </p:spTree>
    <p:extLst>
      <p:ext uri="{BB962C8B-B14F-4D97-AF65-F5344CB8AC3E}">
        <p14:creationId xmlns:p14="http://schemas.microsoft.com/office/powerpoint/2010/main" val="24406636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a:extLst>
              <a:ext uri="{FF2B5EF4-FFF2-40B4-BE49-F238E27FC236}">
                <a16:creationId xmlns:a16="http://schemas.microsoft.com/office/drawing/2014/main" id="{953CAA16-EBE3-41A2-B22B-5666287F94C2}"/>
              </a:ext>
            </a:extLst>
          </p:cNvPr>
          <p:cNvGraphicFramePr>
            <a:graphicFrameLocks noGrp="1"/>
          </p:cNvGraphicFramePr>
          <p:nvPr>
            <p:extLst>
              <p:ext uri="{D42A27DB-BD31-4B8C-83A1-F6EECF244321}">
                <p14:modId xmlns:p14="http://schemas.microsoft.com/office/powerpoint/2010/main" val="3369097852"/>
              </p:ext>
            </p:extLst>
          </p:nvPr>
        </p:nvGraphicFramePr>
        <p:xfrm>
          <a:off x="298173" y="1036321"/>
          <a:ext cx="11595651" cy="5583140"/>
        </p:xfrm>
        <a:graphic>
          <a:graphicData uri="http://schemas.openxmlformats.org/drawingml/2006/table">
            <a:tbl>
              <a:tblPr firstRow="1" bandRow="1">
                <a:tableStyleId>{5C22544A-7EE6-4342-B048-85BDC9FD1C3A}</a:tableStyleId>
              </a:tblPr>
              <a:tblGrid>
                <a:gridCol w="1146313">
                  <a:extLst>
                    <a:ext uri="{9D8B030D-6E8A-4147-A177-3AD203B41FA5}">
                      <a16:colId xmlns:a16="http://schemas.microsoft.com/office/drawing/2014/main" val="1283998926"/>
                    </a:ext>
                  </a:extLst>
                </a:gridCol>
                <a:gridCol w="1848913">
                  <a:extLst>
                    <a:ext uri="{9D8B030D-6E8A-4147-A177-3AD203B41FA5}">
                      <a16:colId xmlns:a16="http://schemas.microsoft.com/office/drawing/2014/main" val="1953975472"/>
                    </a:ext>
                  </a:extLst>
                </a:gridCol>
                <a:gridCol w="954768">
                  <a:extLst>
                    <a:ext uri="{9D8B030D-6E8A-4147-A177-3AD203B41FA5}">
                      <a16:colId xmlns:a16="http://schemas.microsoft.com/office/drawing/2014/main" val="1762222483"/>
                    </a:ext>
                  </a:extLst>
                </a:gridCol>
                <a:gridCol w="1823417">
                  <a:extLst>
                    <a:ext uri="{9D8B030D-6E8A-4147-A177-3AD203B41FA5}">
                      <a16:colId xmlns:a16="http://schemas.microsoft.com/office/drawing/2014/main" val="3259568320"/>
                    </a:ext>
                  </a:extLst>
                </a:gridCol>
                <a:gridCol w="1177143">
                  <a:extLst>
                    <a:ext uri="{9D8B030D-6E8A-4147-A177-3AD203B41FA5}">
                      <a16:colId xmlns:a16="http://schemas.microsoft.com/office/drawing/2014/main" val="4069092885"/>
                    </a:ext>
                  </a:extLst>
                </a:gridCol>
                <a:gridCol w="1380173">
                  <a:extLst>
                    <a:ext uri="{9D8B030D-6E8A-4147-A177-3AD203B41FA5}">
                      <a16:colId xmlns:a16="http://schemas.microsoft.com/office/drawing/2014/main" val="2894230165"/>
                    </a:ext>
                  </a:extLst>
                </a:gridCol>
                <a:gridCol w="3264924">
                  <a:extLst>
                    <a:ext uri="{9D8B030D-6E8A-4147-A177-3AD203B41FA5}">
                      <a16:colId xmlns:a16="http://schemas.microsoft.com/office/drawing/2014/main" val="4061639598"/>
                    </a:ext>
                  </a:extLst>
                </a:gridCol>
              </a:tblGrid>
              <a:tr h="287220">
                <a:tc>
                  <a:txBody>
                    <a:bodyPr/>
                    <a:lstStyle/>
                    <a:p>
                      <a:r>
                        <a:rPr lang="it-IT" sz="1400" dirty="0"/>
                        <a:t>Numero del test</a:t>
                      </a:r>
                    </a:p>
                  </a:txBody>
                  <a:tcPr/>
                </a:tc>
                <a:tc>
                  <a:txBody>
                    <a:bodyPr/>
                    <a:lstStyle/>
                    <a:p>
                      <a:r>
                        <a:rPr lang="it-IT" sz="1400" dirty="0"/>
                        <a:t>Variabile dipendente</a:t>
                      </a:r>
                    </a:p>
                  </a:txBody>
                  <a:tcPr/>
                </a:tc>
                <a:tc>
                  <a:txBody>
                    <a:bodyPr/>
                    <a:lstStyle/>
                    <a:p>
                      <a:r>
                        <a:rPr lang="it-IT" sz="1400" dirty="0"/>
                        <a:t>Tipologia </a:t>
                      </a:r>
                      <a:r>
                        <a:rPr lang="it-IT" sz="1400" dirty="0" err="1"/>
                        <a:t>Var</a:t>
                      </a:r>
                      <a:r>
                        <a:rPr lang="it-IT" sz="1400" dirty="0"/>
                        <a:t> </a:t>
                      </a:r>
                      <a:r>
                        <a:rPr lang="it-IT" sz="1400" dirty="0" err="1"/>
                        <a:t>Dip</a:t>
                      </a:r>
                      <a:endParaRPr lang="it-IT" sz="1400" dirty="0"/>
                    </a:p>
                  </a:txBody>
                  <a:tcPr/>
                </a:tc>
                <a:tc>
                  <a:txBody>
                    <a:bodyPr/>
                    <a:lstStyle/>
                    <a:p>
                      <a:r>
                        <a:rPr lang="it-IT" sz="1400" dirty="0" err="1"/>
                        <a:t>Var</a:t>
                      </a:r>
                      <a:r>
                        <a:rPr lang="it-IT" sz="1400" dirty="0"/>
                        <a:t> Indipendenti</a:t>
                      </a:r>
                    </a:p>
                  </a:txBody>
                  <a:tcPr/>
                </a:tc>
                <a:tc>
                  <a:txBody>
                    <a:bodyPr/>
                    <a:lstStyle/>
                    <a:p>
                      <a:r>
                        <a:rPr lang="it-IT" sz="1400" dirty="0"/>
                        <a:t>Tipo di regressione o test</a:t>
                      </a:r>
                    </a:p>
                  </a:txBody>
                  <a:tcPr/>
                </a:tc>
                <a:tc>
                  <a:txBody>
                    <a:bodyPr/>
                    <a:lstStyle/>
                    <a:p>
                      <a:r>
                        <a:rPr lang="it-IT" sz="1400" dirty="0"/>
                        <a:t>Base </a:t>
                      </a:r>
                      <a:r>
                        <a:rPr lang="it-IT" sz="1400" dirty="0" err="1"/>
                        <a:t>outcome</a:t>
                      </a:r>
                      <a:endParaRPr lang="it-IT" sz="1400" dirty="0"/>
                    </a:p>
                  </a:txBody>
                  <a:tcPr/>
                </a:tc>
                <a:tc>
                  <a:txBody>
                    <a:bodyPr/>
                    <a:lstStyle/>
                    <a:p>
                      <a:r>
                        <a:rPr lang="it-IT" sz="1400" dirty="0"/>
                        <a:t>Conclusioni/Note</a:t>
                      </a:r>
                    </a:p>
                  </a:txBody>
                  <a:tcPr/>
                </a:tc>
                <a:extLst>
                  <a:ext uri="{0D108BD9-81ED-4DB2-BD59-A6C34878D82A}">
                    <a16:rowId xmlns:a16="http://schemas.microsoft.com/office/drawing/2014/main" val="2393932006"/>
                  </a:ext>
                </a:extLst>
              </a:tr>
              <a:tr h="581770">
                <a:tc>
                  <a:txBody>
                    <a:bodyPr/>
                    <a:lstStyle/>
                    <a:p>
                      <a:r>
                        <a:rPr lang="it-IT" sz="1600" b="1" i="0" u="sng" dirty="0"/>
                        <a:t>9</a:t>
                      </a:r>
                    </a:p>
                  </a:txBody>
                  <a:tcPr/>
                </a:tc>
                <a:tc>
                  <a:txBody>
                    <a:bodyPr/>
                    <a:lstStyle/>
                    <a:p>
                      <a:r>
                        <a:rPr lang="it-IT" sz="1600" b="1" i="0" u="sng" dirty="0"/>
                        <a:t>TRATTAMENTO</a:t>
                      </a:r>
                    </a:p>
                  </a:txBody>
                  <a:tcPr/>
                </a:tc>
                <a:tc>
                  <a:txBody>
                    <a:bodyPr/>
                    <a:lstStyle/>
                    <a:p>
                      <a:r>
                        <a:rPr lang="it-IT" sz="1400" i="0" dirty="0"/>
                        <a:t>Categoria</a:t>
                      </a:r>
                    </a:p>
                  </a:txBody>
                  <a:tcPr/>
                </a:tc>
                <a:tc>
                  <a:txBody>
                    <a:bodyPr/>
                    <a:lstStyle/>
                    <a:p>
                      <a:r>
                        <a:rPr lang="it-IT" sz="1400" i="0" dirty="0" err="1"/>
                        <a:t>Instructor</a:t>
                      </a:r>
                      <a:endParaRPr lang="it-IT" sz="1400" i="0" dirty="0"/>
                    </a:p>
                  </a:txBody>
                  <a:tcPr/>
                </a:tc>
                <a:tc>
                  <a:txBody>
                    <a:bodyPr/>
                    <a:lstStyle/>
                    <a:p>
                      <a:r>
                        <a:rPr lang="it-IT" sz="1400" i="0" dirty="0" err="1"/>
                        <a:t>Multinomial</a:t>
                      </a:r>
                      <a:r>
                        <a:rPr lang="it-IT" sz="1400" i="0" dirty="0"/>
                        <a:t> </a:t>
                      </a:r>
                      <a:r>
                        <a:rPr lang="it-IT" sz="1400" i="0" dirty="0" err="1"/>
                        <a:t>logit</a:t>
                      </a:r>
                      <a:endParaRPr lang="it-IT" sz="1400" i="0" dirty="0"/>
                    </a:p>
                  </a:txBody>
                  <a:tcPr/>
                </a:tc>
                <a:tc>
                  <a:txBody>
                    <a:bodyPr/>
                    <a:lstStyle/>
                    <a:p>
                      <a:r>
                        <a:rPr lang="it-IT" sz="1400" i="0" dirty="0" err="1"/>
                        <a:t>Tr</a:t>
                      </a:r>
                      <a:r>
                        <a:rPr lang="it-IT" sz="1400" i="0" dirty="0"/>
                        <a:t> 1 (controllo);</a:t>
                      </a:r>
                    </a:p>
                    <a:p>
                      <a:r>
                        <a:rPr lang="it-IT" sz="1400" i="0" dirty="0" err="1"/>
                        <a:t>Tr</a:t>
                      </a:r>
                      <a:r>
                        <a:rPr lang="it-IT" sz="1400" i="0" dirty="0"/>
                        <a:t> 2 (Scientific);</a:t>
                      </a:r>
                    </a:p>
                    <a:p>
                      <a:r>
                        <a:rPr lang="it-IT" sz="1400" i="0" dirty="0" err="1"/>
                        <a:t>Tr</a:t>
                      </a:r>
                      <a:r>
                        <a:rPr lang="it-IT" sz="1400" i="0" dirty="0"/>
                        <a:t> 3 (</a:t>
                      </a:r>
                      <a:r>
                        <a:rPr lang="it-IT" sz="1400" i="0" dirty="0" err="1"/>
                        <a:t>Effect</a:t>
                      </a:r>
                      <a:r>
                        <a:rPr lang="it-IT" sz="1400" i="0" dirty="0"/>
                        <a:t>.);</a:t>
                      </a:r>
                    </a:p>
                  </a:txBody>
                  <a:tcPr/>
                </a:tc>
                <a:tc>
                  <a:txBody>
                    <a:bodyPr/>
                    <a:lstStyle/>
                    <a:p>
                      <a:r>
                        <a:rPr lang="it-IT" sz="1400" i="0" dirty="0"/>
                        <a:t>Non c’è significatività</a:t>
                      </a:r>
                    </a:p>
                  </a:txBody>
                  <a:tcPr/>
                </a:tc>
                <a:extLst>
                  <a:ext uri="{0D108BD9-81ED-4DB2-BD59-A6C34878D82A}">
                    <a16:rowId xmlns:a16="http://schemas.microsoft.com/office/drawing/2014/main" val="786079533"/>
                  </a:ext>
                </a:extLst>
              </a:tr>
              <a:tr h="581770">
                <a:tc>
                  <a:txBody>
                    <a:bodyPr/>
                    <a:lstStyle/>
                    <a:p>
                      <a:r>
                        <a:rPr lang="it-IT" sz="1600" b="1" i="0" u="sng" dirty="0"/>
                        <a:t>10</a:t>
                      </a:r>
                    </a:p>
                  </a:txBody>
                  <a:tcPr/>
                </a:tc>
                <a:tc>
                  <a:txBody>
                    <a:bodyPr/>
                    <a:lstStyle/>
                    <a:p>
                      <a:r>
                        <a:rPr lang="it-IT" sz="1600" b="1" i="0" u="sng" dirty="0"/>
                        <a:t>EXIT</a:t>
                      </a:r>
                    </a:p>
                  </a:txBody>
                  <a:tcPr/>
                </a:tc>
                <a:tc>
                  <a:txBody>
                    <a:bodyPr/>
                    <a:lstStyle/>
                    <a:p>
                      <a:r>
                        <a:rPr lang="it-IT" sz="1400" i="0" dirty="0"/>
                        <a:t>Binaria</a:t>
                      </a:r>
                    </a:p>
                  </a:txBody>
                  <a:tcPr/>
                </a:tc>
                <a:tc>
                  <a:txBody>
                    <a:bodyPr/>
                    <a:lstStyle/>
                    <a:p>
                      <a:r>
                        <a:rPr lang="it-IT" sz="1400" i="0" dirty="0"/>
                        <a:t>Scientificità media di ogni startup</a:t>
                      </a:r>
                    </a:p>
                  </a:txBody>
                  <a:tcPr/>
                </a:tc>
                <a:tc>
                  <a:txBody>
                    <a:bodyPr/>
                    <a:lstStyle/>
                    <a:p>
                      <a:r>
                        <a:rPr lang="it-IT" sz="1400" i="0" dirty="0" err="1"/>
                        <a:t>Probit</a:t>
                      </a:r>
                      <a:r>
                        <a:rPr lang="it-IT" sz="1400" i="0" dirty="0"/>
                        <a:t> </a:t>
                      </a:r>
                    </a:p>
                  </a:txBody>
                  <a:tcPr/>
                </a:tc>
                <a:tc>
                  <a:txBody>
                    <a:bodyPr/>
                    <a:lstStyle/>
                    <a:p>
                      <a:r>
                        <a:rPr lang="it-IT" sz="1400" i="0" dirty="0"/>
                        <a: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All’aumentare della scientificità media di ciascuna startup, la probabilità che la exit effettivamente avvenga (Exit = 1) diminuisce. </a:t>
                      </a:r>
                    </a:p>
                  </a:txBody>
                  <a:tcPr/>
                </a:tc>
                <a:extLst>
                  <a:ext uri="{0D108BD9-81ED-4DB2-BD59-A6C34878D82A}">
                    <a16:rowId xmlns:a16="http://schemas.microsoft.com/office/drawing/2014/main" val="2548922739"/>
                  </a:ext>
                </a:extLst>
              </a:tr>
              <a:tr h="581770">
                <a:tc>
                  <a:txBody>
                    <a:bodyPr/>
                    <a:lstStyle/>
                    <a:p>
                      <a:r>
                        <a:rPr lang="it-IT" sz="1600" b="1" i="0" u="sng" dirty="0"/>
                        <a:t>10.b</a:t>
                      </a:r>
                    </a:p>
                  </a:txBody>
                  <a:tcPr/>
                </a:tc>
                <a:tc>
                  <a:txBody>
                    <a:bodyPr/>
                    <a:lstStyle/>
                    <a:p>
                      <a:r>
                        <a:rPr lang="it-IT" sz="1600" b="1" i="0" u="sng" dirty="0"/>
                        <a:t>EXIT</a:t>
                      </a:r>
                    </a:p>
                  </a:txBody>
                  <a:tcPr/>
                </a:tc>
                <a:tc>
                  <a:txBody>
                    <a:bodyPr/>
                    <a:lstStyle/>
                    <a:p>
                      <a:r>
                        <a:rPr lang="it-IT" sz="1400" i="0" dirty="0"/>
                        <a:t>Binaria</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Scientificità media</a:t>
                      </a:r>
                    </a:p>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err="1"/>
                        <a:t>Instructor</a:t>
                      </a:r>
                      <a:endParaRPr lang="it-IT" sz="1400" i="0" dirty="0"/>
                    </a:p>
                  </a:txBody>
                  <a:tcPr/>
                </a:tc>
                <a:tc>
                  <a:txBody>
                    <a:bodyPr/>
                    <a:lstStyle/>
                    <a:p>
                      <a:r>
                        <a:rPr lang="it-IT" sz="1400" i="0" dirty="0" err="1"/>
                        <a:t>Probit</a:t>
                      </a:r>
                      <a:endParaRPr lang="it-IT" sz="1400" i="0" dirty="0"/>
                    </a:p>
                  </a:txBody>
                  <a:tcPr/>
                </a:tc>
                <a:tc>
                  <a:txBody>
                    <a:bodyPr/>
                    <a:lstStyle/>
                    <a:p>
                      <a:r>
                        <a:rPr lang="it-IT" sz="1400" i="0" dirty="0"/>
                        <a: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Si conferma risultato precedente</a:t>
                      </a:r>
                    </a:p>
                  </a:txBody>
                  <a:tcPr/>
                </a:tc>
                <a:extLst>
                  <a:ext uri="{0D108BD9-81ED-4DB2-BD59-A6C34878D82A}">
                    <a16:rowId xmlns:a16="http://schemas.microsoft.com/office/drawing/2014/main" val="253437158"/>
                  </a:ext>
                </a:extLst>
              </a:tr>
              <a:tr h="581770">
                <a:tc>
                  <a:txBody>
                    <a:bodyPr/>
                    <a:lstStyle/>
                    <a:p>
                      <a:r>
                        <a:rPr lang="it-IT" sz="1600" b="1" i="0" u="sng" dirty="0"/>
                        <a:t>11</a:t>
                      </a:r>
                    </a:p>
                  </a:txBody>
                  <a:tcPr/>
                </a:tc>
                <a:tc>
                  <a:txBody>
                    <a:bodyPr/>
                    <a:lstStyle/>
                    <a:p>
                      <a:r>
                        <a:rPr lang="it-IT" sz="1600" b="1" i="0" u="sng" dirty="0"/>
                        <a:t>EXIT</a:t>
                      </a:r>
                    </a:p>
                  </a:txBody>
                  <a:tcPr/>
                </a:tc>
                <a:tc>
                  <a:txBody>
                    <a:bodyPr/>
                    <a:lstStyle/>
                    <a:p>
                      <a:r>
                        <a:rPr lang="it-IT" sz="1400" i="0" dirty="0"/>
                        <a:t>Binaria</a:t>
                      </a:r>
                    </a:p>
                  </a:txBody>
                  <a:tcPr/>
                </a:tc>
                <a:tc>
                  <a:txBody>
                    <a:bodyPr/>
                    <a:lstStyle/>
                    <a:p>
                      <a:r>
                        <a:rPr lang="it-IT" sz="1400" i="0" dirty="0"/>
                        <a:t>Trattamento</a:t>
                      </a:r>
                    </a:p>
                  </a:txBody>
                  <a:tcPr/>
                </a:tc>
                <a:tc>
                  <a:txBody>
                    <a:bodyPr/>
                    <a:lstStyle/>
                    <a:p>
                      <a:r>
                        <a:rPr lang="it-IT" sz="1400" i="0" dirty="0" err="1"/>
                        <a:t>Probit</a:t>
                      </a:r>
                      <a:endParaRPr lang="it-IT" sz="1400" i="0" dirty="0"/>
                    </a:p>
                  </a:txBody>
                  <a:tcPr/>
                </a:tc>
                <a:tc>
                  <a:txBody>
                    <a:bodyPr/>
                    <a:lstStyle/>
                    <a:p>
                      <a:r>
                        <a:rPr lang="it-IT" sz="1400" i="0" dirty="0"/>
                        <a: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Non c’è una correlazione significativa degli scientifici ed </a:t>
                      </a:r>
                      <a:r>
                        <a:rPr lang="it-IT" sz="1400" dirty="0" err="1"/>
                        <a:t>effectuation</a:t>
                      </a:r>
                      <a:r>
                        <a:rPr lang="it-IT" sz="1400" dirty="0"/>
                        <a:t>, rispetto al controllo, con la P(EXIT=1), anche aggiungendo la correlazione tra id e trattamento</a:t>
                      </a:r>
                    </a:p>
                  </a:txBody>
                  <a:tcPr/>
                </a:tc>
                <a:extLst>
                  <a:ext uri="{0D108BD9-81ED-4DB2-BD59-A6C34878D82A}">
                    <a16:rowId xmlns:a16="http://schemas.microsoft.com/office/drawing/2014/main" val="1389312268"/>
                  </a:ext>
                </a:extLst>
              </a:tr>
              <a:tr h="581770">
                <a:tc>
                  <a:txBody>
                    <a:bodyPr/>
                    <a:lstStyle/>
                    <a:p>
                      <a:r>
                        <a:rPr lang="it-IT" sz="1600" b="1" i="0" u="sng" dirty="0"/>
                        <a:t>12</a:t>
                      </a:r>
                    </a:p>
                  </a:txBody>
                  <a:tcPr/>
                </a:tc>
                <a:tc>
                  <a:txBody>
                    <a:bodyPr/>
                    <a:lstStyle/>
                    <a:p>
                      <a:r>
                        <a:rPr lang="it-IT" sz="1600" b="1" i="0" u="sng" dirty="0"/>
                        <a:t>EXIT</a:t>
                      </a:r>
                    </a:p>
                  </a:txBody>
                  <a:tcPr/>
                </a:tc>
                <a:tc>
                  <a:txBody>
                    <a:bodyPr/>
                    <a:lstStyle/>
                    <a:p>
                      <a:r>
                        <a:rPr lang="it-IT" sz="1400" i="0" dirty="0"/>
                        <a:t>Binaria</a:t>
                      </a:r>
                    </a:p>
                  </a:txBody>
                  <a:tcPr/>
                </a:tc>
                <a:tc>
                  <a:txBody>
                    <a:bodyPr/>
                    <a:lstStyle/>
                    <a:p>
                      <a:r>
                        <a:rPr lang="it-IT" sz="1400" i="0" dirty="0"/>
                        <a:t>Identità </a:t>
                      </a:r>
                      <a:endParaRPr lang="it-IT" sz="1400" i="0" dirty="0">
                        <a:highlight>
                          <a:srgbClr val="FFFF00"/>
                        </a:highlight>
                      </a:endParaRPr>
                    </a:p>
                  </a:txBody>
                  <a:tcPr/>
                </a:tc>
                <a:tc>
                  <a:txBody>
                    <a:bodyPr/>
                    <a:lstStyle/>
                    <a:p>
                      <a:r>
                        <a:rPr lang="it-IT" sz="1400" i="0" dirty="0" err="1"/>
                        <a:t>Probit</a:t>
                      </a:r>
                      <a:endParaRPr lang="it-IT" sz="1400" i="0" dirty="0"/>
                    </a:p>
                  </a:txBody>
                  <a:tcPr/>
                </a:tc>
                <a:tc>
                  <a:txBody>
                    <a:bodyPr/>
                    <a:lstStyle/>
                    <a:p>
                      <a:r>
                        <a:rPr lang="it-IT" sz="1400" i="0" dirty="0"/>
                        <a: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Come nota precedente</a:t>
                      </a:r>
                    </a:p>
                  </a:txBody>
                  <a:tcPr/>
                </a:tc>
                <a:extLst>
                  <a:ext uri="{0D108BD9-81ED-4DB2-BD59-A6C34878D82A}">
                    <a16:rowId xmlns:a16="http://schemas.microsoft.com/office/drawing/2014/main" val="2424291902"/>
                  </a:ext>
                </a:extLst>
              </a:tr>
            </a:tbl>
          </a:graphicData>
        </a:graphic>
      </p:graphicFrame>
      <p:sp>
        <p:nvSpPr>
          <p:cNvPr id="5" name="CasellaDiTesto 4">
            <a:extLst>
              <a:ext uri="{FF2B5EF4-FFF2-40B4-BE49-F238E27FC236}">
                <a16:creationId xmlns:a16="http://schemas.microsoft.com/office/drawing/2014/main" id="{71EB1745-162E-4F18-87BB-60B775F02748}"/>
              </a:ext>
            </a:extLst>
          </p:cNvPr>
          <p:cNvSpPr txBox="1"/>
          <p:nvPr/>
        </p:nvSpPr>
        <p:spPr>
          <a:xfrm>
            <a:off x="2109506" y="238539"/>
            <a:ext cx="7972986" cy="523220"/>
          </a:xfrm>
          <a:prstGeom prst="rect">
            <a:avLst/>
          </a:prstGeom>
          <a:noFill/>
        </p:spPr>
        <p:txBody>
          <a:bodyPr wrap="square" rtlCol="0">
            <a:spAutoFit/>
          </a:bodyPr>
          <a:lstStyle/>
          <a:p>
            <a:pPr algn="ctr"/>
            <a:r>
              <a:rPr lang="it-IT" sz="2800" b="1" i="1" u="sng" dirty="0">
                <a:solidFill>
                  <a:schemeClr val="accent2"/>
                </a:solidFill>
              </a:rPr>
              <a:t>METODO: i test</a:t>
            </a:r>
          </a:p>
        </p:txBody>
      </p:sp>
    </p:spTree>
    <p:extLst>
      <p:ext uri="{BB962C8B-B14F-4D97-AF65-F5344CB8AC3E}">
        <p14:creationId xmlns:p14="http://schemas.microsoft.com/office/powerpoint/2010/main" val="34587246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a:extLst>
              <a:ext uri="{FF2B5EF4-FFF2-40B4-BE49-F238E27FC236}">
                <a16:creationId xmlns:a16="http://schemas.microsoft.com/office/drawing/2014/main" id="{A1B2FDB0-F911-43E3-B359-34C0D493E86B}"/>
              </a:ext>
            </a:extLst>
          </p:cNvPr>
          <p:cNvGraphicFramePr>
            <a:graphicFrameLocks noGrp="1"/>
          </p:cNvGraphicFramePr>
          <p:nvPr>
            <p:extLst>
              <p:ext uri="{D42A27DB-BD31-4B8C-83A1-F6EECF244321}">
                <p14:modId xmlns:p14="http://schemas.microsoft.com/office/powerpoint/2010/main" val="1924181110"/>
              </p:ext>
            </p:extLst>
          </p:nvPr>
        </p:nvGraphicFramePr>
        <p:xfrm>
          <a:off x="233491" y="805742"/>
          <a:ext cx="11725015" cy="5600359"/>
        </p:xfrm>
        <a:graphic>
          <a:graphicData uri="http://schemas.openxmlformats.org/drawingml/2006/table">
            <a:tbl>
              <a:tblPr firstRow="1" bandRow="1">
                <a:tableStyleId>{5C22544A-7EE6-4342-B048-85BDC9FD1C3A}</a:tableStyleId>
              </a:tblPr>
              <a:tblGrid>
                <a:gridCol w="1174167">
                  <a:extLst>
                    <a:ext uri="{9D8B030D-6E8A-4147-A177-3AD203B41FA5}">
                      <a16:colId xmlns:a16="http://schemas.microsoft.com/office/drawing/2014/main" val="4292522804"/>
                    </a:ext>
                  </a:extLst>
                </a:gridCol>
                <a:gridCol w="1866874">
                  <a:extLst>
                    <a:ext uri="{9D8B030D-6E8A-4147-A177-3AD203B41FA5}">
                      <a16:colId xmlns:a16="http://schemas.microsoft.com/office/drawing/2014/main" val="2363642823"/>
                    </a:ext>
                  </a:extLst>
                </a:gridCol>
                <a:gridCol w="964043">
                  <a:extLst>
                    <a:ext uri="{9D8B030D-6E8A-4147-A177-3AD203B41FA5}">
                      <a16:colId xmlns:a16="http://schemas.microsoft.com/office/drawing/2014/main" val="1897318288"/>
                    </a:ext>
                  </a:extLst>
                </a:gridCol>
                <a:gridCol w="1841130">
                  <a:extLst>
                    <a:ext uri="{9D8B030D-6E8A-4147-A177-3AD203B41FA5}">
                      <a16:colId xmlns:a16="http://schemas.microsoft.com/office/drawing/2014/main" val="319736462"/>
                    </a:ext>
                  </a:extLst>
                </a:gridCol>
                <a:gridCol w="1188579">
                  <a:extLst>
                    <a:ext uri="{9D8B030D-6E8A-4147-A177-3AD203B41FA5}">
                      <a16:colId xmlns:a16="http://schemas.microsoft.com/office/drawing/2014/main" val="53802335"/>
                    </a:ext>
                  </a:extLst>
                </a:gridCol>
                <a:gridCol w="1393581">
                  <a:extLst>
                    <a:ext uri="{9D8B030D-6E8A-4147-A177-3AD203B41FA5}">
                      <a16:colId xmlns:a16="http://schemas.microsoft.com/office/drawing/2014/main" val="1875090284"/>
                    </a:ext>
                  </a:extLst>
                </a:gridCol>
                <a:gridCol w="3296641">
                  <a:extLst>
                    <a:ext uri="{9D8B030D-6E8A-4147-A177-3AD203B41FA5}">
                      <a16:colId xmlns:a16="http://schemas.microsoft.com/office/drawing/2014/main" val="4211160409"/>
                    </a:ext>
                  </a:extLst>
                </a:gridCol>
              </a:tblGrid>
              <a:tr h="967399">
                <a:tc>
                  <a:txBody>
                    <a:bodyPr/>
                    <a:lstStyle/>
                    <a:p>
                      <a:r>
                        <a:rPr lang="it-IT" sz="1400" dirty="0"/>
                        <a:t>Numero del test</a:t>
                      </a:r>
                    </a:p>
                  </a:txBody>
                  <a:tcPr/>
                </a:tc>
                <a:tc>
                  <a:txBody>
                    <a:bodyPr/>
                    <a:lstStyle/>
                    <a:p>
                      <a:r>
                        <a:rPr lang="it-IT" sz="1400" dirty="0"/>
                        <a:t>Variabile dipendente</a:t>
                      </a:r>
                    </a:p>
                  </a:txBody>
                  <a:tcPr/>
                </a:tc>
                <a:tc>
                  <a:txBody>
                    <a:bodyPr/>
                    <a:lstStyle/>
                    <a:p>
                      <a:r>
                        <a:rPr lang="it-IT" sz="1400" dirty="0"/>
                        <a:t>Tipologia </a:t>
                      </a:r>
                      <a:r>
                        <a:rPr lang="it-IT" sz="1400" dirty="0" err="1"/>
                        <a:t>Var</a:t>
                      </a:r>
                      <a:r>
                        <a:rPr lang="it-IT" sz="1400" dirty="0"/>
                        <a:t> </a:t>
                      </a:r>
                      <a:r>
                        <a:rPr lang="it-IT" sz="1400" dirty="0" err="1"/>
                        <a:t>Dip</a:t>
                      </a:r>
                      <a:endParaRPr lang="it-IT" sz="1400" dirty="0"/>
                    </a:p>
                  </a:txBody>
                  <a:tcPr/>
                </a:tc>
                <a:tc>
                  <a:txBody>
                    <a:bodyPr/>
                    <a:lstStyle/>
                    <a:p>
                      <a:r>
                        <a:rPr lang="it-IT" sz="1400" dirty="0" err="1"/>
                        <a:t>Var</a:t>
                      </a:r>
                      <a:r>
                        <a:rPr lang="it-IT" sz="1400" dirty="0"/>
                        <a:t> Indipendenti</a:t>
                      </a:r>
                    </a:p>
                  </a:txBody>
                  <a:tcPr/>
                </a:tc>
                <a:tc>
                  <a:txBody>
                    <a:bodyPr/>
                    <a:lstStyle/>
                    <a:p>
                      <a:r>
                        <a:rPr lang="it-IT" sz="1400" dirty="0"/>
                        <a:t>Tipo di regressione o test</a:t>
                      </a:r>
                    </a:p>
                  </a:txBody>
                  <a:tcPr/>
                </a:tc>
                <a:tc>
                  <a:txBody>
                    <a:bodyPr/>
                    <a:lstStyle/>
                    <a:p>
                      <a:r>
                        <a:rPr lang="it-IT" sz="1400" dirty="0"/>
                        <a:t>Base </a:t>
                      </a:r>
                      <a:r>
                        <a:rPr lang="it-IT" sz="1400" dirty="0" err="1"/>
                        <a:t>outcome</a:t>
                      </a:r>
                      <a:endParaRPr lang="it-IT" sz="1400" dirty="0"/>
                    </a:p>
                  </a:txBody>
                  <a:tcPr/>
                </a:tc>
                <a:tc>
                  <a:txBody>
                    <a:bodyPr/>
                    <a:lstStyle/>
                    <a:p>
                      <a:pPr marL="0" algn="l" defTabSz="457200" rtl="0" eaLnBrk="1" latinLnBrk="0" hangingPunct="1"/>
                      <a:r>
                        <a:rPr lang="it-IT" sz="1400" b="1" kern="1200" dirty="0">
                          <a:solidFill>
                            <a:schemeClr val="lt1"/>
                          </a:solidFill>
                          <a:latin typeface="+mn-lt"/>
                          <a:ea typeface="+mn-ea"/>
                          <a:cs typeface="+mn-cs"/>
                        </a:rPr>
                        <a:t>Conclusioni/Note</a:t>
                      </a:r>
                    </a:p>
                  </a:txBody>
                  <a:tcPr/>
                </a:tc>
                <a:extLst>
                  <a:ext uri="{0D108BD9-81ED-4DB2-BD59-A6C34878D82A}">
                    <a16:rowId xmlns:a16="http://schemas.microsoft.com/office/drawing/2014/main" val="2775101220"/>
                  </a:ext>
                </a:extLst>
              </a:tr>
              <a:tr h="79282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12.b</a:t>
                      </a:r>
                    </a:p>
                    <a:p>
                      <a:endParaRPr lang="it-IT" sz="1400" dirty="0"/>
                    </a:p>
                  </a:txBody>
                  <a:tcPr/>
                </a:tc>
                <a:tc>
                  <a:txBody>
                    <a:bodyPr/>
                    <a:lstStyle/>
                    <a:p>
                      <a:r>
                        <a:rPr lang="it-IT" sz="1600" b="1" i="0" u="sng" dirty="0"/>
                        <a:t>EXIT</a:t>
                      </a:r>
                    </a:p>
                  </a:txBody>
                  <a:tcPr/>
                </a:tc>
                <a:tc>
                  <a:txBody>
                    <a:bodyPr/>
                    <a:lstStyle/>
                    <a:p>
                      <a:r>
                        <a:rPr lang="it-IT" sz="1400" i="0" dirty="0"/>
                        <a:t>Binaria</a:t>
                      </a:r>
                    </a:p>
                  </a:txBody>
                  <a:tcPr/>
                </a:tc>
                <a:tc>
                  <a:txBody>
                    <a:bodyPr/>
                    <a:lstStyle/>
                    <a:p>
                      <a:r>
                        <a:rPr lang="it-IT" sz="1400" i="0" dirty="0"/>
                        <a:t>Identità: Missionari dummy 1-0</a:t>
                      </a:r>
                    </a:p>
                  </a:txBody>
                  <a:tcPr/>
                </a:tc>
                <a:tc>
                  <a:txBody>
                    <a:bodyPr/>
                    <a:lstStyle/>
                    <a:p>
                      <a:r>
                        <a:rPr lang="it-IT" sz="1400" i="0" dirty="0" err="1"/>
                        <a:t>Probit</a:t>
                      </a:r>
                      <a:endParaRPr lang="it-IT" sz="1400" i="0" dirty="0"/>
                    </a:p>
                  </a:txBody>
                  <a:tcPr/>
                </a:tc>
                <a:tc>
                  <a:txBody>
                    <a:bodyPr/>
                    <a:lstStyle/>
                    <a:p>
                      <a:endParaRPr lang="it-IT" sz="1600" b="1" i="0" u="sng"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kern="1200" dirty="0">
                          <a:solidFill>
                            <a:schemeClr val="dk1"/>
                          </a:solidFill>
                          <a:latin typeface="+mn-lt"/>
                          <a:ea typeface="+mn-ea"/>
                          <a:cs typeface="+mn-cs"/>
                        </a:rPr>
                        <a:t>Il test non è significativo: con un p-</a:t>
                      </a:r>
                      <a:r>
                        <a:rPr lang="it-IT" sz="1400" kern="1200" dirty="0" err="1">
                          <a:solidFill>
                            <a:schemeClr val="dk1"/>
                          </a:solidFill>
                          <a:latin typeface="+mn-lt"/>
                          <a:ea typeface="+mn-ea"/>
                          <a:cs typeface="+mn-cs"/>
                        </a:rPr>
                        <a:t>value</a:t>
                      </a:r>
                      <a:r>
                        <a:rPr lang="it-IT" sz="1400" kern="1200" dirty="0">
                          <a:solidFill>
                            <a:schemeClr val="dk1"/>
                          </a:solidFill>
                          <a:latin typeface="+mn-lt"/>
                          <a:ea typeface="+mn-ea"/>
                          <a:cs typeface="+mn-cs"/>
                        </a:rPr>
                        <a:t> pari a 0.498, non possiamo dire che l’essere missionario aumenti la probabilità di fare exit. </a:t>
                      </a:r>
                    </a:p>
                    <a:p>
                      <a:pPr marL="0" algn="l" defTabSz="457200" rtl="0" eaLnBrk="1" latinLnBrk="0" hangingPunct="1"/>
                      <a:endParaRPr lang="it-IT" sz="1400" kern="1200" dirty="0">
                        <a:solidFill>
                          <a:schemeClr val="dk1"/>
                        </a:solidFill>
                        <a:latin typeface="+mn-lt"/>
                        <a:ea typeface="+mn-ea"/>
                        <a:cs typeface="+mn-cs"/>
                      </a:endParaRPr>
                    </a:p>
                  </a:txBody>
                  <a:tcPr/>
                </a:tc>
                <a:extLst>
                  <a:ext uri="{0D108BD9-81ED-4DB2-BD59-A6C34878D82A}">
                    <a16:rowId xmlns:a16="http://schemas.microsoft.com/office/drawing/2014/main" val="3172433948"/>
                  </a:ext>
                </a:extLst>
              </a:tr>
              <a:tr h="79282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b="1" i="0" u="sng" dirty="0"/>
                        <a:t>12.c</a:t>
                      </a:r>
                    </a:p>
                    <a:p>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EXIT</a:t>
                      </a:r>
                    </a:p>
                    <a:p>
                      <a:endParaRPr lang="it-IT" sz="1600" b="1" i="0" u="sng"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Binaria</a:t>
                      </a:r>
                    </a:p>
                    <a:p>
                      <a:endParaRPr lang="it-IT" sz="1400" i="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Identità: Comunitari dummy 1-0</a:t>
                      </a:r>
                    </a:p>
                    <a:p>
                      <a:endParaRPr lang="it-IT" sz="1400" i="0" dirty="0">
                        <a:highlight>
                          <a:srgbClr val="FFFF00"/>
                        </a:highlight>
                      </a:endParaRPr>
                    </a:p>
                  </a:txBody>
                  <a:tcPr/>
                </a:tc>
                <a:tc>
                  <a:txBody>
                    <a:bodyPr/>
                    <a:lstStyle/>
                    <a:p>
                      <a:endParaRPr lang="it-IT" sz="1400" i="0" dirty="0"/>
                    </a:p>
                  </a:txBody>
                  <a:tcPr/>
                </a:tc>
                <a:tc>
                  <a:txBody>
                    <a:bodyPr/>
                    <a:lstStyle/>
                    <a:p>
                      <a:endParaRPr lang="it-IT" sz="1600" b="1" i="0" u="sng"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kern="1200" dirty="0">
                          <a:solidFill>
                            <a:schemeClr val="dk1"/>
                          </a:solidFill>
                          <a:latin typeface="+mn-lt"/>
                          <a:ea typeface="+mn-ea"/>
                          <a:cs typeface="+mn-cs"/>
                        </a:rPr>
                        <a:t>Il test non è significativo: con un p-</a:t>
                      </a:r>
                      <a:r>
                        <a:rPr lang="it-IT" sz="1400" kern="1200" dirty="0" err="1">
                          <a:solidFill>
                            <a:schemeClr val="dk1"/>
                          </a:solidFill>
                          <a:latin typeface="+mn-lt"/>
                          <a:ea typeface="+mn-ea"/>
                          <a:cs typeface="+mn-cs"/>
                        </a:rPr>
                        <a:t>value</a:t>
                      </a:r>
                      <a:r>
                        <a:rPr lang="it-IT" sz="1400" kern="1200" dirty="0">
                          <a:solidFill>
                            <a:schemeClr val="dk1"/>
                          </a:solidFill>
                          <a:latin typeface="+mn-lt"/>
                          <a:ea typeface="+mn-ea"/>
                          <a:cs typeface="+mn-cs"/>
                        </a:rPr>
                        <a:t> pari a 0.547, non possiamo dire che l’essere comunitario aumenti la probabilità di fare exit.</a:t>
                      </a:r>
                    </a:p>
                  </a:txBody>
                  <a:tcPr/>
                </a:tc>
                <a:extLst>
                  <a:ext uri="{0D108BD9-81ED-4DB2-BD59-A6C34878D82A}">
                    <a16:rowId xmlns:a16="http://schemas.microsoft.com/office/drawing/2014/main" val="604618767"/>
                  </a:ext>
                </a:extLst>
              </a:tr>
              <a:tr h="79282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b="1" i="0" u="sng" dirty="0"/>
                        <a:t>12.d</a:t>
                      </a:r>
                    </a:p>
                    <a:p>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EXIT</a:t>
                      </a:r>
                    </a:p>
                    <a:p>
                      <a:endParaRPr lang="it-IT" sz="1600" b="1" i="0" u="sng"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Binaria</a:t>
                      </a:r>
                    </a:p>
                    <a:p>
                      <a:endParaRPr lang="it-IT" sz="1400" i="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Identità: Darwiniani dummy 1-0</a:t>
                      </a:r>
                    </a:p>
                    <a:p>
                      <a:endParaRPr lang="it-IT" sz="1400" i="0" dirty="0">
                        <a:highlight>
                          <a:srgbClr val="FFFF00"/>
                        </a:highlight>
                      </a:endParaRPr>
                    </a:p>
                  </a:txBody>
                  <a:tcPr/>
                </a:tc>
                <a:tc>
                  <a:txBody>
                    <a:bodyPr/>
                    <a:lstStyle/>
                    <a:p>
                      <a:endParaRPr lang="it-IT" sz="1400" i="0" dirty="0"/>
                    </a:p>
                  </a:txBody>
                  <a:tcPr/>
                </a:tc>
                <a:tc>
                  <a:txBody>
                    <a:bodyPr/>
                    <a:lstStyle/>
                    <a:p>
                      <a:endParaRPr lang="it-IT" sz="1600" b="1" i="0" u="sng" dirty="0"/>
                    </a:p>
                  </a:txBody>
                  <a:tcPr/>
                </a:tc>
                <a:tc>
                  <a:txBody>
                    <a:bodyPr/>
                    <a:lstStyle/>
                    <a:p>
                      <a:r>
                        <a:rPr lang="it-IT" sz="1400" kern="1200" dirty="0">
                          <a:solidFill>
                            <a:schemeClr val="dk1"/>
                          </a:solidFill>
                          <a:latin typeface="+mn-lt"/>
                          <a:ea typeface="+mn-ea"/>
                          <a:cs typeface="+mn-cs"/>
                        </a:rPr>
                        <a:t>Il test non è significativo: con un p-</a:t>
                      </a:r>
                      <a:r>
                        <a:rPr lang="it-IT" sz="1400" kern="1200" dirty="0" err="1">
                          <a:solidFill>
                            <a:schemeClr val="dk1"/>
                          </a:solidFill>
                          <a:latin typeface="+mn-lt"/>
                          <a:ea typeface="+mn-ea"/>
                          <a:cs typeface="+mn-cs"/>
                        </a:rPr>
                        <a:t>value</a:t>
                      </a:r>
                      <a:r>
                        <a:rPr lang="it-IT" sz="1400" kern="1200" dirty="0">
                          <a:solidFill>
                            <a:schemeClr val="dk1"/>
                          </a:solidFill>
                          <a:latin typeface="+mn-lt"/>
                          <a:ea typeface="+mn-ea"/>
                          <a:cs typeface="+mn-cs"/>
                        </a:rPr>
                        <a:t> pari a 0.836, non possiamo dire che l’essere darwiniano aumenti la probabilità di fare exit.</a:t>
                      </a:r>
                    </a:p>
                  </a:txBody>
                  <a:tcPr/>
                </a:tc>
                <a:extLst>
                  <a:ext uri="{0D108BD9-81ED-4DB2-BD59-A6C34878D82A}">
                    <a16:rowId xmlns:a16="http://schemas.microsoft.com/office/drawing/2014/main" val="3186222167"/>
                  </a:ext>
                </a:extLst>
              </a:tr>
              <a:tr h="79282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13</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SCIENTIFICITA’</a:t>
                      </a:r>
                    </a:p>
                  </a:txBody>
                  <a:tcPr/>
                </a:tc>
                <a:tc>
                  <a:txBody>
                    <a:bodyPr/>
                    <a:lstStyle/>
                    <a:p>
                      <a:r>
                        <a:rPr lang="it-IT" sz="1400" dirty="0"/>
                        <a:t>Scala</a:t>
                      </a:r>
                    </a:p>
                  </a:txBody>
                  <a:tcPr/>
                </a:tc>
                <a:tc>
                  <a:txBody>
                    <a:bodyPr/>
                    <a:lstStyle/>
                    <a:p>
                      <a:r>
                        <a:rPr lang="it-IT" sz="1400" dirty="0"/>
                        <a: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3 Test delle medie</a:t>
                      </a:r>
                    </a:p>
                  </a:txBody>
                  <a:tcPr/>
                </a:tc>
                <a:tc>
                  <a:txBody>
                    <a:bodyPr/>
                    <a:lstStyle/>
                    <a:p>
                      <a:r>
                        <a:rPr lang="it-IT" sz="1400" dirty="0"/>
                        <a:t>-</a:t>
                      </a:r>
                    </a:p>
                  </a:txBody>
                  <a:tcPr/>
                </a:tc>
                <a:tc>
                  <a:txBody>
                    <a:bodyPr/>
                    <a:lstStyle/>
                    <a:p>
                      <a:r>
                        <a:rPr lang="it-IT" sz="1400" dirty="0"/>
                        <a:t>Scientificità media di: </a:t>
                      </a:r>
                    </a:p>
                    <a:p>
                      <a:r>
                        <a:rPr lang="it-IT" sz="1400" dirty="0"/>
                        <a:t>DA 2.723</a:t>
                      </a:r>
                    </a:p>
                    <a:p>
                      <a:r>
                        <a:rPr lang="it-IT" sz="1400" dirty="0"/>
                        <a:t>CO 2.684</a:t>
                      </a:r>
                    </a:p>
                    <a:p>
                      <a:r>
                        <a:rPr lang="it-IT" sz="1400" dirty="0"/>
                        <a:t>MI 2.678</a:t>
                      </a:r>
                    </a:p>
                    <a:p>
                      <a:r>
                        <a:rPr lang="it-IT" sz="1400" dirty="0"/>
                        <a:t>Il test bilaterale rivela che le tre medie non sono tra loro differenti in modo significativo</a:t>
                      </a:r>
                    </a:p>
                  </a:txBody>
                  <a:tcPr/>
                </a:tc>
                <a:extLst>
                  <a:ext uri="{0D108BD9-81ED-4DB2-BD59-A6C34878D82A}">
                    <a16:rowId xmlns:a16="http://schemas.microsoft.com/office/drawing/2014/main" val="1318638612"/>
                  </a:ext>
                </a:extLst>
              </a:tr>
            </a:tbl>
          </a:graphicData>
        </a:graphic>
      </p:graphicFrame>
      <p:sp>
        <p:nvSpPr>
          <p:cNvPr id="3" name="CasellaDiTesto 2">
            <a:extLst>
              <a:ext uri="{FF2B5EF4-FFF2-40B4-BE49-F238E27FC236}">
                <a16:creationId xmlns:a16="http://schemas.microsoft.com/office/drawing/2014/main" id="{BDAB453A-E4DA-4FCE-AE48-5D8739549C72}"/>
              </a:ext>
            </a:extLst>
          </p:cNvPr>
          <p:cNvSpPr txBox="1"/>
          <p:nvPr/>
        </p:nvSpPr>
        <p:spPr>
          <a:xfrm>
            <a:off x="2109506" y="238539"/>
            <a:ext cx="7972986" cy="523220"/>
          </a:xfrm>
          <a:prstGeom prst="rect">
            <a:avLst/>
          </a:prstGeom>
          <a:noFill/>
        </p:spPr>
        <p:txBody>
          <a:bodyPr wrap="square" rtlCol="0">
            <a:spAutoFit/>
          </a:bodyPr>
          <a:lstStyle/>
          <a:p>
            <a:pPr algn="ctr"/>
            <a:r>
              <a:rPr lang="it-IT" sz="2800" b="1" i="1" u="sng" dirty="0">
                <a:solidFill>
                  <a:schemeClr val="accent2"/>
                </a:solidFill>
              </a:rPr>
              <a:t>METODO: i test</a:t>
            </a:r>
          </a:p>
        </p:txBody>
      </p:sp>
    </p:spTree>
    <p:extLst>
      <p:ext uri="{BB962C8B-B14F-4D97-AF65-F5344CB8AC3E}">
        <p14:creationId xmlns:p14="http://schemas.microsoft.com/office/powerpoint/2010/main" val="15987195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a:extLst>
              <a:ext uri="{FF2B5EF4-FFF2-40B4-BE49-F238E27FC236}">
                <a16:creationId xmlns:a16="http://schemas.microsoft.com/office/drawing/2014/main" id="{24C80290-0E04-4D90-9B4E-9D21AD78E24C}"/>
              </a:ext>
            </a:extLst>
          </p:cNvPr>
          <p:cNvGraphicFramePr>
            <a:graphicFrameLocks noGrp="1"/>
          </p:cNvGraphicFramePr>
          <p:nvPr>
            <p:extLst>
              <p:ext uri="{D42A27DB-BD31-4B8C-83A1-F6EECF244321}">
                <p14:modId xmlns:p14="http://schemas.microsoft.com/office/powerpoint/2010/main" val="1678062154"/>
              </p:ext>
            </p:extLst>
          </p:nvPr>
        </p:nvGraphicFramePr>
        <p:xfrm>
          <a:off x="233492" y="742747"/>
          <a:ext cx="11725015" cy="6151471"/>
        </p:xfrm>
        <a:graphic>
          <a:graphicData uri="http://schemas.openxmlformats.org/drawingml/2006/table">
            <a:tbl>
              <a:tblPr firstRow="1" bandRow="1">
                <a:tableStyleId>{5C22544A-7EE6-4342-B048-85BDC9FD1C3A}</a:tableStyleId>
              </a:tblPr>
              <a:tblGrid>
                <a:gridCol w="1174167">
                  <a:extLst>
                    <a:ext uri="{9D8B030D-6E8A-4147-A177-3AD203B41FA5}">
                      <a16:colId xmlns:a16="http://schemas.microsoft.com/office/drawing/2014/main" val="4292522804"/>
                    </a:ext>
                  </a:extLst>
                </a:gridCol>
                <a:gridCol w="1749879">
                  <a:extLst>
                    <a:ext uri="{9D8B030D-6E8A-4147-A177-3AD203B41FA5}">
                      <a16:colId xmlns:a16="http://schemas.microsoft.com/office/drawing/2014/main" val="2363642823"/>
                    </a:ext>
                  </a:extLst>
                </a:gridCol>
                <a:gridCol w="1081038">
                  <a:extLst>
                    <a:ext uri="{9D8B030D-6E8A-4147-A177-3AD203B41FA5}">
                      <a16:colId xmlns:a16="http://schemas.microsoft.com/office/drawing/2014/main" val="1897318288"/>
                    </a:ext>
                  </a:extLst>
                </a:gridCol>
                <a:gridCol w="1841130">
                  <a:extLst>
                    <a:ext uri="{9D8B030D-6E8A-4147-A177-3AD203B41FA5}">
                      <a16:colId xmlns:a16="http://schemas.microsoft.com/office/drawing/2014/main" val="319736462"/>
                    </a:ext>
                  </a:extLst>
                </a:gridCol>
                <a:gridCol w="1188579">
                  <a:extLst>
                    <a:ext uri="{9D8B030D-6E8A-4147-A177-3AD203B41FA5}">
                      <a16:colId xmlns:a16="http://schemas.microsoft.com/office/drawing/2014/main" val="53802335"/>
                    </a:ext>
                  </a:extLst>
                </a:gridCol>
                <a:gridCol w="1020950">
                  <a:extLst>
                    <a:ext uri="{9D8B030D-6E8A-4147-A177-3AD203B41FA5}">
                      <a16:colId xmlns:a16="http://schemas.microsoft.com/office/drawing/2014/main" val="1875090284"/>
                    </a:ext>
                  </a:extLst>
                </a:gridCol>
                <a:gridCol w="3669272">
                  <a:extLst>
                    <a:ext uri="{9D8B030D-6E8A-4147-A177-3AD203B41FA5}">
                      <a16:colId xmlns:a16="http://schemas.microsoft.com/office/drawing/2014/main" val="4211160409"/>
                    </a:ext>
                  </a:extLst>
                </a:gridCol>
              </a:tblGrid>
              <a:tr h="751366">
                <a:tc>
                  <a:txBody>
                    <a:bodyPr/>
                    <a:lstStyle/>
                    <a:p>
                      <a:r>
                        <a:rPr lang="it-IT" sz="1400" dirty="0"/>
                        <a:t>Numero del test</a:t>
                      </a:r>
                    </a:p>
                  </a:txBody>
                  <a:tcPr/>
                </a:tc>
                <a:tc>
                  <a:txBody>
                    <a:bodyPr/>
                    <a:lstStyle/>
                    <a:p>
                      <a:r>
                        <a:rPr lang="it-IT" sz="1400" dirty="0"/>
                        <a:t>Variabile dipendente</a:t>
                      </a:r>
                    </a:p>
                  </a:txBody>
                  <a:tcPr/>
                </a:tc>
                <a:tc>
                  <a:txBody>
                    <a:bodyPr/>
                    <a:lstStyle/>
                    <a:p>
                      <a:r>
                        <a:rPr lang="it-IT" sz="1400" dirty="0"/>
                        <a:t>Tipologia </a:t>
                      </a:r>
                      <a:r>
                        <a:rPr lang="it-IT" sz="1400" dirty="0" err="1"/>
                        <a:t>Var</a:t>
                      </a:r>
                      <a:r>
                        <a:rPr lang="it-IT" sz="1400" dirty="0"/>
                        <a:t> </a:t>
                      </a:r>
                      <a:r>
                        <a:rPr lang="it-IT" sz="1400" dirty="0" err="1"/>
                        <a:t>Dip</a:t>
                      </a:r>
                      <a:endParaRPr lang="it-IT" sz="1400" dirty="0"/>
                    </a:p>
                  </a:txBody>
                  <a:tcPr/>
                </a:tc>
                <a:tc>
                  <a:txBody>
                    <a:bodyPr/>
                    <a:lstStyle/>
                    <a:p>
                      <a:r>
                        <a:rPr lang="it-IT" sz="1400" dirty="0" err="1"/>
                        <a:t>Var</a:t>
                      </a:r>
                      <a:r>
                        <a:rPr lang="it-IT" sz="1400" dirty="0"/>
                        <a:t> Indipendenti</a:t>
                      </a:r>
                    </a:p>
                  </a:txBody>
                  <a:tcPr/>
                </a:tc>
                <a:tc>
                  <a:txBody>
                    <a:bodyPr/>
                    <a:lstStyle/>
                    <a:p>
                      <a:r>
                        <a:rPr lang="it-IT" sz="1400" dirty="0"/>
                        <a:t>Tipo di regressione o test</a:t>
                      </a:r>
                    </a:p>
                  </a:txBody>
                  <a:tcPr/>
                </a:tc>
                <a:tc>
                  <a:txBody>
                    <a:bodyPr/>
                    <a:lstStyle/>
                    <a:p>
                      <a:r>
                        <a:rPr lang="it-IT" sz="1400" dirty="0"/>
                        <a:t>Base </a:t>
                      </a:r>
                      <a:r>
                        <a:rPr lang="it-IT" sz="1400" dirty="0" err="1"/>
                        <a:t>outcome</a:t>
                      </a:r>
                      <a:endParaRPr lang="it-IT" sz="1400" dirty="0"/>
                    </a:p>
                  </a:txBody>
                  <a:tcPr/>
                </a:tc>
                <a:tc>
                  <a:txBody>
                    <a:bodyPr/>
                    <a:lstStyle/>
                    <a:p>
                      <a:r>
                        <a:rPr lang="it-IT" sz="1400" dirty="0"/>
                        <a:t>Conclusioni/Note</a:t>
                      </a:r>
                    </a:p>
                  </a:txBody>
                  <a:tcPr/>
                </a:tc>
                <a:extLst>
                  <a:ext uri="{0D108BD9-81ED-4DB2-BD59-A6C34878D82A}">
                    <a16:rowId xmlns:a16="http://schemas.microsoft.com/office/drawing/2014/main" val="2775101220"/>
                  </a:ext>
                </a:extLst>
              </a:tr>
              <a:tr h="59310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14</a:t>
                      </a:r>
                    </a:p>
                    <a:p>
                      <a:endParaRPr lang="it-IT" sz="1400" dirty="0"/>
                    </a:p>
                  </a:txBody>
                  <a:tcPr/>
                </a:tc>
                <a:tc>
                  <a:txBody>
                    <a:bodyPr/>
                    <a:lstStyle/>
                    <a:p>
                      <a:r>
                        <a:rPr lang="it-IT" sz="1600" b="1" i="0" u="sng" dirty="0"/>
                        <a:t>DROPOUT IVL</a:t>
                      </a:r>
                    </a:p>
                  </a:txBody>
                  <a:tcPr/>
                </a:tc>
                <a:tc>
                  <a:txBody>
                    <a:bodyPr/>
                    <a:lstStyle/>
                    <a:p>
                      <a:r>
                        <a:rPr lang="it-IT" sz="1400" i="0" dirty="0"/>
                        <a:t>Binaria</a:t>
                      </a:r>
                    </a:p>
                  </a:txBody>
                  <a:tcPr/>
                </a:tc>
                <a:tc>
                  <a:txBody>
                    <a:bodyPr/>
                    <a:lstStyle/>
                    <a:p>
                      <a:r>
                        <a:rPr lang="it-IT" sz="1400" i="0" dirty="0"/>
                        <a:t>Trattamento</a:t>
                      </a:r>
                    </a:p>
                  </a:txBody>
                  <a:tcPr/>
                </a:tc>
                <a:tc>
                  <a:txBody>
                    <a:bodyPr/>
                    <a:lstStyle/>
                    <a:p>
                      <a:r>
                        <a:rPr lang="it-IT" sz="1400" i="0" dirty="0" err="1"/>
                        <a:t>Probit</a:t>
                      </a:r>
                      <a:endParaRPr lang="it-IT" sz="1400" i="0" dirty="0"/>
                    </a:p>
                  </a:txBody>
                  <a:tcPr/>
                </a:tc>
                <a:tc>
                  <a:txBody>
                    <a:bodyPr/>
                    <a:lstStyle/>
                    <a:p>
                      <a:endParaRPr lang="it-IT" sz="1600" b="1" i="0" u="sng" dirty="0"/>
                    </a:p>
                  </a:txBody>
                  <a:tcPr/>
                </a:tc>
                <a:tc>
                  <a:txBody>
                    <a:bodyPr/>
                    <a:lstStyle/>
                    <a:p>
                      <a:r>
                        <a:rPr lang="it-IT" sz="1400" dirty="0"/>
                        <a:t>Non c’è significatività</a:t>
                      </a:r>
                    </a:p>
                  </a:txBody>
                  <a:tcPr/>
                </a:tc>
                <a:extLst>
                  <a:ext uri="{0D108BD9-81ED-4DB2-BD59-A6C34878D82A}">
                    <a16:rowId xmlns:a16="http://schemas.microsoft.com/office/drawing/2014/main" val="3172433948"/>
                  </a:ext>
                </a:extLst>
              </a:tr>
              <a:tr h="79282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14.b</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DROPOUT IVL</a:t>
                      </a:r>
                    </a:p>
                    <a:p>
                      <a:pPr marL="0" marR="0" lvl="0" indent="0" algn="l" defTabSz="457200" rtl="0" eaLnBrk="1" fontAlgn="auto" latinLnBrk="0" hangingPunct="1">
                        <a:lnSpc>
                          <a:spcPct val="100000"/>
                        </a:lnSpc>
                        <a:spcBef>
                          <a:spcPts val="0"/>
                        </a:spcBef>
                        <a:spcAft>
                          <a:spcPts val="0"/>
                        </a:spcAft>
                        <a:buClrTx/>
                        <a:buSzTx/>
                        <a:buFontTx/>
                        <a:buNone/>
                        <a:tabLst/>
                        <a:defRPr/>
                      </a:pPr>
                      <a:endParaRPr lang="it-IT" sz="1600" b="1" i="0" u="sng"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Binaria</a:t>
                      </a:r>
                    </a:p>
                    <a:p>
                      <a:endParaRPr lang="it-IT" sz="1400" dirty="0"/>
                    </a:p>
                  </a:txBody>
                  <a:tcPr/>
                </a:tc>
                <a:tc>
                  <a:txBody>
                    <a:bodyPr/>
                    <a:lstStyle/>
                    <a:p>
                      <a:r>
                        <a:rPr lang="it-IT" sz="1400" dirty="0"/>
                        <a:t>Trattamento, scientificità</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err="1"/>
                        <a:t>Probit</a:t>
                      </a:r>
                      <a:endParaRPr lang="it-IT" sz="1400" i="0" dirty="0"/>
                    </a:p>
                  </a:txBody>
                  <a:tcPr/>
                </a:tc>
                <a:tc>
                  <a:txBody>
                    <a:bodyPr/>
                    <a:lstStyle/>
                    <a:p>
                      <a:endParaRPr lang="it-IT" sz="1400" dirty="0"/>
                    </a:p>
                  </a:txBody>
                  <a:tcPr/>
                </a:tc>
                <a:tc>
                  <a:txBody>
                    <a:bodyPr/>
                    <a:lstStyle/>
                    <a:p>
                      <a:r>
                        <a:rPr lang="it-IT" sz="1400" dirty="0"/>
                        <a:t>All’aumentare della scientificità, </a:t>
                      </a:r>
                      <a:r>
                        <a:rPr lang="it-IT" sz="1400" dirty="0" err="1"/>
                        <a:t>dim</a:t>
                      </a:r>
                      <a:r>
                        <a:rPr lang="it-IT" sz="1400" dirty="0"/>
                        <a:t> la </a:t>
                      </a:r>
                      <a:r>
                        <a:rPr lang="it-IT" sz="1400" dirty="0" err="1"/>
                        <a:t>prob</a:t>
                      </a:r>
                      <a:r>
                        <a:rPr lang="it-IT" sz="1400" dirty="0"/>
                        <a:t> di dropout IVL</a:t>
                      </a:r>
                    </a:p>
                  </a:txBody>
                  <a:tcPr/>
                </a:tc>
                <a:extLst>
                  <a:ext uri="{0D108BD9-81ED-4DB2-BD59-A6C34878D82A}">
                    <a16:rowId xmlns:a16="http://schemas.microsoft.com/office/drawing/2014/main" val="1318638612"/>
                  </a:ext>
                </a:extLst>
              </a:tr>
              <a:tr h="53808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14.c</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DROPOUT IVL</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Binaria</a:t>
                      </a:r>
                    </a:p>
                    <a:p>
                      <a:endParaRPr lang="it-IT" sz="1400" dirty="0"/>
                    </a:p>
                  </a:txBody>
                  <a:tcPr/>
                </a:tc>
                <a:tc>
                  <a:txBody>
                    <a:bodyPr/>
                    <a:lstStyle/>
                    <a:p>
                      <a:r>
                        <a:rPr lang="it-IT" sz="1400" dirty="0"/>
                        <a:t>Identità</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err="1"/>
                        <a:t>Probit</a:t>
                      </a:r>
                      <a:endParaRPr lang="it-IT" sz="1400" i="0" dirty="0"/>
                    </a:p>
                  </a:txBody>
                  <a:tcPr/>
                </a:tc>
                <a:tc>
                  <a:txBody>
                    <a:bodyPr/>
                    <a:lstStyle/>
                    <a:p>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Non c’è significatività</a:t>
                      </a:r>
                    </a:p>
                    <a:p>
                      <a:endParaRPr lang="it-IT" sz="1400" dirty="0"/>
                    </a:p>
                  </a:txBody>
                  <a:tcPr/>
                </a:tc>
                <a:extLst>
                  <a:ext uri="{0D108BD9-81ED-4DB2-BD59-A6C34878D82A}">
                    <a16:rowId xmlns:a16="http://schemas.microsoft.com/office/drawing/2014/main" val="2298445740"/>
                  </a:ext>
                </a:extLst>
              </a:tr>
              <a:tr h="58014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14.d</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DROPOUT IVL</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Binaria</a:t>
                      </a:r>
                    </a:p>
                  </a:txBody>
                  <a:tcPr/>
                </a:tc>
                <a:tc>
                  <a:txBody>
                    <a:bodyPr/>
                    <a:lstStyle/>
                    <a:p>
                      <a:r>
                        <a:rPr lang="it-IT" sz="1400" dirty="0"/>
                        <a:t>Identità, Trattamento</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err="1"/>
                        <a:t>Probit</a:t>
                      </a:r>
                      <a:endParaRPr lang="it-IT" sz="1400" i="0" dirty="0"/>
                    </a:p>
                  </a:txBody>
                  <a:tcPr/>
                </a:tc>
                <a:tc>
                  <a:txBody>
                    <a:bodyPr/>
                    <a:lstStyle/>
                    <a:p>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Non c’è significatività</a:t>
                      </a:r>
                    </a:p>
                    <a:p>
                      <a:endParaRPr lang="it-IT" sz="1400" dirty="0"/>
                    </a:p>
                  </a:txBody>
                  <a:tcPr/>
                </a:tc>
                <a:extLst>
                  <a:ext uri="{0D108BD9-81ED-4DB2-BD59-A6C34878D82A}">
                    <a16:rowId xmlns:a16="http://schemas.microsoft.com/office/drawing/2014/main" val="3672820210"/>
                  </a:ext>
                </a:extLst>
              </a:tr>
              <a:tr h="688817">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14.e</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DROPOUT IVL</a:t>
                      </a:r>
                    </a:p>
                  </a:txBody>
                  <a:tcPr/>
                </a:tc>
                <a:tc>
                  <a:txBody>
                    <a:bodyPr/>
                    <a:lstStyle/>
                    <a:p>
                      <a:r>
                        <a:rPr lang="it-IT" sz="1400" dirty="0"/>
                        <a:t>Binaria</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Identità, Trattamento, </a:t>
                      </a:r>
                      <a:r>
                        <a:rPr lang="it-IT" sz="1400" dirty="0" err="1"/>
                        <a:t>Identità#Tratt</a:t>
                      </a:r>
                      <a:r>
                        <a:rPr lang="it-IT" sz="1400" dirty="0"/>
                        <a:t>.</a:t>
                      </a:r>
                    </a:p>
                    <a:p>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err="1"/>
                        <a:t>Probit</a:t>
                      </a:r>
                      <a:endParaRPr lang="it-IT" sz="1400" i="0" dirty="0"/>
                    </a:p>
                  </a:txBody>
                  <a:tcPr/>
                </a:tc>
                <a:tc>
                  <a:txBody>
                    <a:bodyPr/>
                    <a:lstStyle/>
                    <a:p>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C’è correlazione significativa solo per la coppia comunitari-</a:t>
                      </a:r>
                      <a:r>
                        <a:rPr lang="it-IT" sz="1400" dirty="0" err="1"/>
                        <a:t>effectuation</a:t>
                      </a:r>
                      <a:r>
                        <a:rPr lang="it-IT" sz="1400" dirty="0"/>
                        <a:t>, che va ad aumentare la probabilità di dropout IVL.</a:t>
                      </a:r>
                    </a:p>
                    <a:p>
                      <a:endParaRPr lang="it-IT" sz="1400" dirty="0"/>
                    </a:p>
                  </a:txBody>
                  <a:tcPr/>
                </a:tc>
                <a:extLst>
                  <a:ext uri="{0D108BD9-81ED-4DB2-BD59-A6C34878D82A}">
                    <a16:rowId xmlns:a16="http://schemas.microsoft.com/office/drawing/2014/main" val="3013503970"/>
                  </a:ext>
                </a:extLst>
              </a:tr>
              <a:tr h="79282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14.f</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DROPOUT IVL</a:t>
                      </a:r>
                    </a:p>
                  </a:txBody>
                  <a:tcPr/>
                </a:tc>
                <a:tc>
                  <a:txBody>
                    <a:bodyPr/>
                    <a:lstStyle/>
                    <a:p>
                      <a:r>
                        <a:rPr lang="it-IT" sz="1400" dirty="0"/>
                        <a:t>Binaria</a:t>
                      </a:r>
                    </a:p>
                  </a:txBody>
                  <a:tcPr/>
                </a:tc>
                <a:tc>
                  <a:txBody>
                    <a:bodyPr/>
                    <a:lstStyle/>
                    <a:p>
                      <a:r>
                        <a:rPr lang="it-IT" sz="1400" dirty="0" err="1"/>
                        <a:t>Cum</a:t>
                      </a:r>
                      <a:r>
                        <a:rPr lang="it-IT" sz="1400" dirty="0"/>
                        <a:t> Pivot </a:t>
                      </a:r>
                      <a:r>
                        <a:rPr lang="it-IT" sz="1400" dirty="0" err="1"/>
                        <a:t>Inc</a:t>
                      </a:r>
                      <a:r>
                        <a:rPr lang="it-IT" sz="1400" dirty="0"/>
                        <a:t> </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err="1"/>
                        <a:t>Probit</a:t>
                      </a:r>
                      <a:endParaRPr lang="it-IT" sz="1400" i="0"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it-IT" sz="1400" i="0" dirty="0"/>
                    </a:p>
                  </a:txBody>
                  <a:tcPr/>
                </a:tc>
                <a:tc>
                  <a:txBody>
                    <a:bodyPr/>
                    <a:lstStyle/>
                    <a:p>
                      <a:endParaRPr lang="it-IT" sz="1400" dirty="0"/>
                    </a:p>
                  </a:txBody>
                  <a:tcPr/>
                </a:tc>
                <a:tc>
                  <a:txBody>
                    <a:bodyPr/>
                    <a:lstStyle/>
                    <a:p>
                      <a:r>
                        <a:rPr lang="it-IT" sz="1400" dirty="0"/>
                        <a:t>Quando </a:t>
                      </a:r>
                      <a:r>
                        <a:rPr lang="it-IT" sz="1400" dirty="0" err="1"/>
                        <a:t>Cum</a:t>
                      </a:r>
                      <a:r>
                        <a:rPr lang="it-IT" sz="1400" dirty="0"/>
                        <a:t> Pivot </a:t>
                      </a:r>
                      <a:r>
                        <a:rPr lang="it-IT" sz="1400" dirty="0" err="1"/>
                        <a:t>Inc</a:t>
                      </a:r>
                      <a:r>
                        <a:rPr lang="it-IT" sz="1400" dirty="0"/>
                        <a:t> è presa come continua (</a:t>
                      </a:r>
                      <a:r>
                        <a:rPr lang="it-IT" sz="1400" dirty="0" err="1"/>
                        <a:t>c.var</a:t>
                      </a:r>
                      <a:r>
                        <a:rPr lang="it-IT" sz="1400" dirty="0"/>
                        <a:t>), all’</a:t>
                      </a:r>
                      <a:r>
                        <a:rPr lang="it-IT" sz="1400" dirty="0" err="1"/>
                        <a:t>aum</a:t>
                      </a:r>
                      <a:r>
                        <a:rPr lang="it-IT" sz="1400" dirty="0"/>
                        <a:t> della cumulata </a:t>
                      </a:r>
                      <a:r>
                        <a:rPr lang="it-IT" sz="1400" dirty="0" err="1"/>
                        <a:t>dim</a:t>
                      </a:r>
                      <a:r>
                        <a:rPr lang="it-IT" sz="1400" dirty="0"/>
                        <a:t> la </a:t>
                      </a:r>
                      <a:r>
                        <a:rPr lang="it-IT" sz="1400" dirty="0" err="1"/>
                        <a:t>prob</a:t>
                      </a:r>
                      <a:r>
                        <a:rPr lang="it-IT" sz="1400" dirty="0"/>
                        <a:t> di dropout IVL</a:t>
                      </a:r>
                    </a:p>
                  </a:txBody>
                  <a:tcPr/>
                </a:tc>
                <a:extLst>
                  <a:ext uri="{0D108BD9-81ED-4DB2-BD59-A6C34878D82A}">
                    <a16:rowId xmlns:a16="http://schemas.microsoft.com/office/drawing/2014/main" val="2006940708"/>
                  </a:ext>
                </a:extLst>
              </a:tr>
              <a:tr h="79282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14.g</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DROPOUT IVL</a:t>
                      </a:r>
                    </a:p>
                  </a:txBody>
                  <a:tcPr/>
                </a:tc>
                <a:tc>
                  <a:txBody>
                    <a:bodyPr/>
                    <a:lstStyle/>
                    <a:p>
                      <a:r>
                        <a:rPr lang="it-IT" sz="1400" dirty="0"/>
                        <a:t>Binaria</a:t>
                      </a:r>
                    </a:p>
                  </a:txBody>
                  <a:tcPr/>
                </a:tc>
                <a:tc>
                  <a:txBody>
                    <a:bodyPr/>
                    <a:lstStyle/>
                    <a:p>
                      <a:r>
                        <a:rPr lang="it-IT" sz="1400" dirty="0" err="1"/>
                        <a:t>Cum</a:t>
                      </a:r>
                      <a:r>
                        <a:rPr lang="it-IT" sz="1400" dirty="0"/>
                        <a:t> Pivot </a:t>
                      </a:r>
                      <a:r>
                        <a:rPr lang="it-IT" sz="1400" dirty="0" err="1"/>
                        <a:t>Rad</a:t>
                      </a:r>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err="1"/>
                        <a:t>Probit</a:t>
                      </a:r>
                      <a:endParaRPr lang="it-IT" sz="1400" i="0" dirty="0"/>
                    </a:p>
                  </a:txBody>
                  <a:tcPr/>
                </a:tc>
                <a:tc>
                  <a:txBody>
                    <a:bodyPr/>
                    <a:lstStyle/>
                    <a:p>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Quando </a:t>
                      </a:r>
                      <a:r>
                        <a:rPr lang="it-IT" sz="1400" dirty="0" err="1"/>
                        <a:t>Cum</a:t>
                      </a:r>
                      <a:r>
                        <a:rPr lang="it-IT" sz="1400" dirty="0"/>
                        <a:t> Pivot </a:t>
                      </a:r>
                      <a:r>
                        <a:rPr lang="it-IT" sz="1400" dirty="0" err="1"/>
                        <a:t>Rad</a:t>
                      </a:r>
                      <a:r>
                        <a:rPr lang="it-IT" sz="1400" dirty="0"/>
                        <a:t> è presa come continua (</a:t>
                      </a:r>
                      <a:r>
                        <a:rPr lang="it-IT" sz="1400" dirty="0" err="1"/>
                        <a:t>c.var</a:t>
                      </a:r>
                      <a:r>
                        <a:rPr lang="it-IT" sz="1400" dirty="0"/>
                        <a:t>), all’</a:t>
                      </a:r>
                      <a:r>
                        <a:rPr lang="it-IT" sz="1400" dirty="0" err="1"/>
                        <a:t>aum</a:t>
                      </a:r>
                      <a:r>
                        <a:rPr lang="it-IT" sz="1400" dirty="0"/>
                        <a:t> della cumulata </a:t>
                      </a:r>
                      <a:r>
                        <a:rPr lang="it-IT" sz="1400" b="1" dirty="0" err="1"/>
                        <a:t>dim</a:t>
                      </a:r>
                      <a:r>
                        <a:rPr lang="it-IT" sz="1400" dirty="0"/>
                        <a:t> la </a:t>
                      </a:r>
                      <a:r>
                        <a:rPr lang="it-IT" sz="1400" dirty="0" err="1"/>
                        <a:t>prob</a:t>
                      </a:r>
                      <a:r>
                        <a:rPr lang="it-IT" sz="1400" dirty="0"/>
                        <a:t> di dropout IVL</a:t>
                      </a:r>
                    </a:p>
                    <a:p>
                      <a:endParaRPr lang="it-IT" sz="1400" dirty="0"/>
                    </a:p>
                  </a:txBody>
                  <a:tcPr/>
                </a:tc>
                <a:extLst>
                  <a:ext uri="{0D108BD9-81ED-4DB2-BD59-A6C34878D82A}">
                    <a16:rowId xmlns:a16="http://schemas.microsoft.com/office/drawing/2014/main" val="1590050484"/>
                  </a:ext>
                </a:extLst>
              </a:tr>
            </a:tbl>
          </a:graphicData>
        </a:graphic>
      </p:graphicFrame>
      <p:sp>
        <p:nvSpPr>
          <p:cNvPr id="3" name="CasellaDiTesto 2">
            <a:extLst>
              <a:ext uri="{FF2B5EF4-FFF2-40B4-BE49-F238E27FC236}">
                <a16:creationId xmlns:a16="http://schemas.microsoft.com/office/drawing/2014/main" id="{DDBFE1C3-624C-4EA2-890D-34DD9F41C668}"/>
              </a:ext>
            </a:extLst>
          </p:cNvPr>
          <p:cNvSpPr txBox="1"/>
          <p:nvPr/>
        </p:nvSpPr>
        <p:spPr>
          <a:xfrm>
            <a:off x="-198782" y="0"/>
            <a:ext cx="11131826" cy="461665"/>
          </a:xfrm>
          <a:prstGeom prst="rect">
            <a:avLst/>
          </a:prstGeom>
          <a:noFill/>
        </p:spPr>
        <p:txBody>
          <a:bodyPr wrap="square" rtlCol="0">
            <a:spAutoFit/>
          </a:bodyPr>
          <a:lstStyle/>
          <a:p>
            <a:pPr algn="ctr"/>
            <a:r>
              <a:rPr lang="it-IT" sz="2400" b="1" i="1" u="sng" dirty="0">
                <a:solidFill>
                  <a:schemeClr val="accent2"/>
                </a:solidFill>
              </a:rPr>
              <a:t>METODO: i test su DROPOUT IVL - Database con 308 startup</a:t>
            </a:r>
          </a:p>
        </p:txBody>
      </p:sp>
      <p:graphicFrame>
        <p:nvGraphicFramePr>
          <p:cNvPr id="4" name="Oggetto 3">
            <a:extLst>
              <a:ext uri="{FF2B5EF4-FFF2-40B4-BE49-F238E27FC236}">
                <a16:creationId xmlns:a16="http://schemas.microsoft.com/office/drawing/2014/main" id="{6A554155-B31F-49EF-9F8D-EBEBC5BA1C72}"/>
              </a:ext>
            </a:extLst>
          </p:cNvPr>
          <p:cNvGraphicFramePr>
            <a:graphicFrameLocks noChangeAspect="1"/>
          </p:cNvGraphicFramePr>
          <p:nvPr>
            <p:extLst>
              <p:ext uri="{D42A27DB-BD31-4B8C-83A1-F6EECF244321}">
                <p14:modId xmlns:p14="http://schemas.microsoft.com/office/powerpoint/2010/main" val="3674364619"/>
              </p:ext>
            </p:extLst>
          </p:nvPr>
        </p:nvGraphicFramePr>
        <p:xfrm>
          <a:off x="10515157" y="828153"/>
          <a:ext cx="1060450" cy="488950"/>
        </p:xfrm>
        <a:graphic>
          <a:graphicData uri="http://schemas.openxmlformats.org/presentationml/2006/ole">
            <mc:AlternateContent xmlns:mc="http://schemas.openxmlformats.org/markup-compatibility/2006">
              <mc:Choice xmlns:v="urn:schemas-microsoft-com:vml" Requires="v">
                <p:oleObj spid="_x0000_s2105" name="Oggetto shell Packager" showAsIcon="1" r:id="rId3" imgW="1060560" imgH="488520" progId="Package">
                  <p:embed/>
                </p:oleObj>
              </mc:Choice>
              <mc:Fallback>
                <p:oleObj name="Oggetto shell Packager" showAsIcon="1" r:id="rId3" imgW="1060560" imgH="488520" progId="Package">
                  <p:embed/>
                  <p:pic>
                    <p:nvPicPr>
                      <p:cNvPr id="4" name="Oggetto 3">
                        <a:extLst>
                          <a:ext uri="{FF2B5EF4-FFF2-40B4-BE49-F238E27FC236}">
                            <a16:creationId xmlns:a16="http://schemas.microsoft.com/office/drawing/2014/main" id="{7BC0ED97-912E-495F-8236-97E8BCC9283D}"/>
                          </a:ext>
                        </a:extLst>
                      </p:cNvPr>
                      <p:cNvPicPr/>
                      <p:nvPr/>
                    </p:nvPicPr>
                    <p:blipFill>
                      <a:blip r:embed="rId4"/>
                      <a:stretch>
                        <a:fillRect/>
                      </a:stretch>
                    </p:blipFill>
                    <p:spPr>
                      <a:xfrm>
                        <a:off x="10515157" y="828153"/>
                        <a:ext cx="1060450" cy="488950"/>
                      </a:xfrm>
                      <a:prstGeom prst="rect">
                        <a:avLst/>
                      </a:prstGeom>
                    </p:spPr>
                  </p:pic>
                </p:oleObj>
              </mc:Fallback>
            </mc:AlternateContent>
          </a:graphicData>
        </a:graphic>
      </p:graphicFrame>
      <p:sp>
        <p:nvSpPr>
          <p:cNvPr id="5" name="Ovale 4">
            <a:extLst>
              <a:ext uri="{FF2B5EF4-FFF2-40B4-BE49-F238E27FC236}">
                <a16:creationId xmlns:a16="http://schemas.microsoft.com/office/drawing/2014/main" id="{C4F747E6-2579-4AF6-B1D4-DE0987A9C872}"/>
              </a:ext>
            </a:extLst>
          </p:cNvPr>
          <p:cNvSpPr/>
          <p:nvPr/>
        </p:nvSpPr>
        <p:spPr>
          <a:xfrm>
            <a:off x="10438229" y="461665"/>
            <a:ext cx="1252024" cy="1170187"/>
          </a:xfrm>
          <a:prstGeom prst="ellipse">
            <a:avLst/>
          </a:prstGeom>
          <a:noFill/>
          <a:ln w="57150" cap="flat" cmpd="sng" algn="ctr">
            <a:solidFill>
              <a:srgbClr val="92D05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it-IT"/>
          </a:p>
        </p:txBody>
      </p:sp>
    </p:spTree>
    <p:extLst>
      <p:ext uri="{BB962C8B-B14F-4D97-AF65-F5344CB8AC3E}">
        <p14:creationId xmlns:p14="http://schemas.microsoft.com/office/powerpoint/2010/main" val="3445474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a:extLst>
              <a:ext uri="{FF2B5EF4-FFF2-40B4-BE49-F238E27FC236}">
                <a16:creationId xmlns:a16="http://schemas.microsoft.com/office/drawing/2014/main" id="{30122BBE-2078-4322-B535-45600A2AF57F}"/>
              </a:ext>
            </a:extLst>
          </p:cNvPr>
          <p:cNvGraphicFramePr>
            <a:graphicFrameLocks noGrp="1"/>
          </p:cNvGraphicFramePr>
          <p:nvPr>
            <p:extLst>
              <p:ext uri="{D42A27DB-BD31-4B8C-83A1-F6EECF244321}">
                <p14:modId xmlns:p14="http://schemas.microsoft.com/office/powerpoint/2010/main" val="1342673227"/>
              </p:ext>
            </p:extLst>
          </p:nvPr>
        </p:nvGraphicFramePr>
        <p:xfrm>
          <a:off x="233492" y="676060"/>
          <a:ext cx="11725015" cy="6008878"/>
        </p:xfrm>
        <a:graphic>
          <a:graphicData uri="http://schemas.openxmlformats.org/drawingml/2006/table">
            <a:tbl>
              <a:tblPr firstRow="1" bandRow="1">
                <a:tableStyleId>{5C22544A-7EE6-4342-B048-85BDC9FD1C3A}</a:tableStyleId>
              </a:tblPr>
              <a:tblGrid>
                <a:gridCol w="1174167">
                  <a:extLst>
                    <a:ext uri="{9D8B030D-6E8A-4147-A177-3AD203B41FA5}">
                      <a16:colId xmlns:a16="http://schemas.microsoft.com/office/drawing/2014/main" val="4292522804"/>
                    </a:ext>
                  </a:extLst>
                </a:gridCol>
                <a:gridCol w="1866874">
                  <a:extLst>
                    <a:ext uri="{9D8B030D-6E8A-4147-A177-3AD203B41FA5}">
                      <a16:colId xmlns:a16="http://schemas.microsoft.com/office/drawing/2014/main" val="2363642823"/>
                    </a:ext>
                  </a:extLst>
                </a:gridCol>
                <a:gridCol w="964043">
                  <a:extLst>
                    <a:ext uri="{9D8B030D-6E8A-4147-A177-3AD203B41FA5}">
                      <a16:colId xmlns:a16="http://schemas.microsoft.com/office/drawing/2014/main" val="1897318288"/>
                    </a:ext>
                  </a:extLst>
                </a:gridCol>
                <a:gridCol w="1841130">
                  <a:extLst>
                    <a:ext uri="{9D8B030D-6E8A-4147-A177-3AD203B41FA5}">
                      <a16:colId xmlns:a16="http://schemas.microsoft.com/office/drawing/2014/main" val="319736462"/>
                    </a:ext>
                  </a:extLst>
                </a:gridCol>
                <a:gridCol w="1188579">
                  <a:extLst>
                    <a:ext uri="{9D8B030D-6E8A-4147-A177-3AD203B41FA5}">
                      <a16:colId xmlns:a16="http://schemas.microsoft.com/office/drawing/2014/main" val="53802335"/>
                    </a:ext>
                  </a:extLst>
                </a:gridCol>
                <a:gridCol w="905044">
                  <a:extLst>
                    <a:ext uri="{9D8B030D-6E8A-4147-A177-3AD203B41FA5}">
                      <a16:colId xmlns:a16="http://schemas.microsoft.com/office/drawing/2014/main" val="1875090284"/>
                    </a:ext>
                  </a:extLst>
                </a:gridCol>
                <a:gridCol w="3785178">
                  <a:extLst>
                    <a:ext uri="{9D8B030D-6E8A-4147-A177-3AD203B41FA5}">
                      <a16:colId xmlns:a16="http://schemas.microsoft.com/office/drawing/2014/main" val="4211160409"/>
                    </a:ext>
                  </a:extLst>
                </a:gridCol>
              </a:tblGrid>
              <a:tr h="735838">
                <a:tc>
                  <a:txBody>
                    <a:bodyPr/>
                    <a:lstStyle/>
                    <a:p>
                      <a:r>
                        <a:rPr lang="it-IT" sz="1400" dirty="0"/>
                        <a:t>Numero del test</a:t>
                      </a:r>
                    </a:p>
                  </a:txBody>
                  <a:tcPr/>
                </a:tc>
                <a:tc>
                  <a:txBody>
                    <a:bodyPr/>
                    <a:lstStyle/>
                    <a:p>
                      <a:r>
                        <a:rPr lang="it-IT" sz="1400" dirty="0"/>
                        <a:t>Variabile dipendente</a:t>
                      </a:r>
                    </a:p>
                  </a:txBody>
                  <a:tcPr/>
                </a:tc>
                <a:tc>
                  <a:txBody>
                    <a:bodyPr/>
                    <a:lstStyle/>
                    <a:p>
                      <a:r>
                        <a:rPr lang="it-IT" sz="1400" dirty="0"/>
                        <a:t>Tipologia </a:t>
                      </a:r>
                      <a:r>
                        <a:rPr lang="it-IT" sz="1400" dirty="0" err="1"/>
                        <a:t>Var</a:t>
                      </a:r>
                      <a:r>
                        <a:rPr lang="it-IT" sz="1400" dirty="0"/>
                        <a:t> </a:t>
                      </a:r>
                      <a:r>
                        <a:rPr lang="it-IT" sz="1400" dirty="0" err="1"/>
                        <a:t>Dip</a:t>
                      </a:r>
                      <a:endParaRPr lang="it-IT" sz="1400" dirty="0"/>
                    </a:p>
                  </a:txBody>
                  <a:tcPr/>
                </a:tc>
                <a:tc>
                  <a:txBody>
                    <a:bodyPr/>
                    <a:lstStyle/>
                    <a:p>
                      <a:r>
                        <a:rPr lang="it-IT" sz="1400" dirty="0" err="1"/>
                        <a:t>Var</a:t>
                      </a:r>
                      <a:r>
                        <a:rPr lang="it-IT" sz="1400" dirty="0"/>
                        <a:t> Indipendenti</a:t>
                      </a:r>
                    </a:p>
                  </a:txBody>
                  <a:tcPr/>
                </a:tc>
                <a:tc>
                  <a:txBody>
                    <a:bodyPr/>
                    <a:lstStyle/>
                    <a:p>
                      <a:r>
                        <a:rPr lang="it-IT" sz="1400" dirty="0"/>
                        <a:t>Tipo di regressione o test</a:t>
                      </a:r>
                    </a:p>
                  </a:txBody>
                  <a:tcPr/>
                </a:tc>
                <a:tc>
                  <a:txBody>
                    <a:bodyPr/>
                    <a:lstStyle/>
                    <a:p>
                      <a:r>
                        <a:rPr lang="it-IT" sz="1400" dirty="0"/>
                        <a:t>Base </a:t>
                      </a:r>
                      <a:r>
                        <a:rPr lang="it-IT" sz="1400" dirty="0" err="1"/>
                        <a:t>outcome</a:t>
                      </a:r>
                      <a:endParaRPr lang="it-IT" sz="1400" dirty="0"/>
                    </a:p>
                  </a:txBody>
                  <a:tcPr/>
                </a:tc>
                <a:tc>
                  <a:txBody>
                    <a:bodyPr/>
                    <a:lstStyle/>
                    <a:p>
                      <a:r>
                        <a:rPr lang="it-IT" sz="1400" dirty="0"/>
                        <a:t>Conclusioni/Note</a:t>
                      </a:r>
                    </a:p>
                  </a:txBody>
                  <a:tcPr/>
                </a:tc>
                <a:extLst>
                  <a:ext uri="{0D108BD9-81ED-4DB2-BD59-A6C34878D82A}">
                    <a16:rowId xmlns:a16="http://schemas.microsoft.com/office/drawing/2014/main" val="2775101220"/>
                  </a:ext>
                </a:extLst>
              </a:tr>
              <a:tr h="39948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15</a:t>
                      </a:r>
                    </a:p>
                    <a:p>
                      <a:endParaRPr lang="it-IT" sz="1400" dirty="0"/>
                    </a:p>
                  </a:txBody>
                  <a:tcPr/>
                </a:tc>
                <a:tc>
                  <a:txBody>
                    <a:bodyPr/>
                    <a:lstStyle/>
                    <a:p>
                      <a:r>
                        <a:rPr lang="it-IT" sz="1600" b="1" i="0" u="sng" dirty="0"/>
                        <a:t>DROPOUT IDEA</a:t>
                      </a:r>
                    </a:p>
                  </a:txBody>
                  <a:tcPr/>
                </a:tc>
                <a:tc>
                  <a:txBody>
                    <a:bodyPr/>
                    <a:lstStyle/>
                    <a:p>
                      <a:r>
                        <a:rPr lang="it-IT" sz="1400" i="0" dirty="0"/>
                        <a:t>Binaria</a:t>
                      </a:r>
                    </a:p>
                  </a:txBody>
                  <a:tcPr/>
                </a:tc>
                <a:tc>
                  <a:txBody>
                    <a:bodyPr/>
                    <a:lstStyle/>
                    <a:p>
                      <a:r>
                        <a:rPr lang="it-IT" sz="1400" i="0" dirty="0"/>
                        <a:t>Trattamento</a:t>
                      </a:r>
                    </a:p>
                  </a:txBody>
                  <a:tcPr/>
                </a:tc>
                <a:tc>
                  <a:txBody>
                    <a:bodyPr/>
                    <a:lstStyle/>
                    <a:p>
                      <a:r>
                        <a:rPr lang="it-IT" sz="1400" i="0" dirty="0" err="1"/>
                        <a:t>Probit</a:t>
                      </a:r>
                      <a:endParaRPr lang="it-IT" sz="1400" i="0" dirty="0"/>
                    </a:p>
                  </a:txBody>
                  <a:tcPr/>
                </a:tc>
                <a:tc>
                  <a:txBody>
                    <a:bodyPr/>
                    <a:lstStyle/>
                    <a:p>
                      <a:endParaRPr lang="it-IT" sz="1600" b="1" i="0" u="sng"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Non c’è significatività</a:t>
                      </a:r>
                    </a:p>
                    <a:p>
                      <a:endParaRPr lang="it-IT" sz="1400" dirty="0"/>
                    </a:p>
                  </a:txBody>
                  <a:tcPr/>
                </a:tc>
                <a:extLst>
                  <a:ext uri="{0D108BD9-81ED-4DB2-BD59-A6C34878D82A}">
                    <a16:rowId xmlns:a16="http://schemas.microsoft.com/office/drawing/2014/main" val="3172433948"/>
                  </a:ext>
                </a:extLst>
              </a:tr>
              <a:tr h="66585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15.b</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DROPOUT IDEA</a:t>
                      </a:r>
                    </a:p>
                    <a:p>
                      <a:pPr marL="0" marR="0" lvl="0" indent="0" algn="l" defTabSz="457200" rtl="0" eaLnBrk="1" fontAlgn="auto" latinLnBrk="0" hangingPunct="1">
                        <a:lnSpc>
                          <a:spcPct val="100000"/>
                        </a:lnSpc>
                        <a:spcBef>
                          <a:spcPts val="0"/>
                        </a:spcBef>
                        <a:spcAft>
                          <a:spcPts val="0"/>
                        </a:spcAft>
                        <a:buClrTx/>
                        <a:buSzTx/>
                        <a:buFontTx/>
                        <a:buNone/>
                        <a:tabLst/>
                        <a:defRPr/>
                      </a:pPr>
                      <a:endParaRPr lang="it-IT" sz="1600" b="1" i="0" u="sng"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Binaria</a:t>
                      </a:r>
                    </a:p>
                    <a:p>
                      <a:endParaRPr lang="it-IT" sz="1400" dirty="0"/>
                    </a:p>
                  </a:txBody>
                  <a:tcPr/>
                </a:tc>
                <a:tc>
                  <a:txBody>
                    <a:bodyPr/>
                    <a:lstStyle/>
                    <a:p>
                      <a:r>
                        <a:rPr lang="it-IT" sz="1400" dirty="0"/>
                        <a:t>Trattamento, scientificità</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err="1"/>
                        <a:t>Probit</a:t>
                      </a:r>
                      <a:endParaRPr lang="it-IT" sz="1400" i="0" dirty="0"/>
                    </a:p>
                  </a:txBody>
                  <a:tcPr/>
                </a:tc>
                <a:tc>
                  <a:txBody>
                    <a:bodyPr/>
                    <a:lstStyle/>
                    <a:p>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All’aumentare della scientificità, </a:t>
                      </a:r>
                      <a:r>
                        <a:rPr lang="it-IT" sz="1400" dirty="0" err="1"/>
                        <a:t>dim</a:t>
                      </a:r>
                      <a:r>
                        <a:rPr lang="it-IT" sz="1400" dirty="0"/>
                        <a:t> la </a:t>
                      </a:r>
                      <a:r>
                        <a:rPr lang="it-IT" sz="1400" dirty="0" err="1"/>
                        <a:t>prob</a:t>
                      </a:r>
                      <a:r>
                        <a:rPr lang="it-IT" sz="1400" dirty="0"/>
                        <a:t> di dropout IDEA</a:t>
                      </a:r>
                    </a:p>
                    <a:p>
                      <a:endParaRPr lang="it-IT" sz="1400" dirty="0"/>
                    </a:p>
                  </a:txBody>
                  <a:tcPr/>
                </a:tc>
                <a:extLst>
                  <a:ext uri="{0D108BD9-81ED-4DB2-BD59-A6C34878D82A}">
                    <a16:rowId xmlns:a16="http://schemas.microsoft.com/office/drawing/2014/main" val="1318638612"/>
                  </a:ext>
                </a:extLst>
              </a:tr>
              <a:tr h="50398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15.c</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DROPOUT IDEA</a:t>
                      </a:r>
                    </a:p>
                    <a:p>
                      <a:pPr marL="0" marR="0" lvl="0" indent="0" algn="l" defTabSz="457200" rtl="0" eaLnBrk="1" fontAlgn="auto" latinLnBrk="0" hangingPunct="1">
                        <a:lnSpc>
                          <a:spcPct val="100000"/>
                        </a:lnSpc>
                        <a:spcBef>
                          <a:spcPts val="0"/>
                        </a:spcBef>
                        <a:spcAft>
                          <a:spcPts val="0"/>
                        </a:spcAft>
                        <a:buClrTx/>
                        <a:buSzTx/>
                        <a:buFontTx/>
                        <a:buNone/>
                        <a:tabLst/>
                        <a:defRPr/>
                      </a:pPr>
                      <a:endParaRPr lang="it-IT" sz="1600" b="1" i="0" u="sng"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Binaria</a:t>
                      </a:r>
                    </a:p>
                  </a:txBody>
                  <a:tcPr/>
                </a:tc>
                <a:tc>
                  <a:txBody>
                    <a:bodyPr/>
                    <a:lstStyle/>
                    <a:p>
                      <a:r>
                        <a:rPr lang="it-IT" sz="1400" dirty="0"/>
                        <a:t>Identità</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err="1"/>
                        <a:t>Probit</a:t>
                      </a:r>
                      <a:endParaRPr lang="it-IT" sz="1400" i="0" dirty="0"/>
                    </a:p>
                  </a:txBody>
                  <a:tcPr/>
                </a:tc>
                <a:tc>
                  <a:txBody>
                    <a:bodyPr/>
                    <a:lstStyle/>
                    <a:p>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Non c’è significatività</a:t>
                      </a:r>
                    </a:p>
                    <a:p>
                      <a:endParaRPr lang="it-IT" sz="1400" dirty="0"/>
                    </a:p>
                  </a:txBody>
                  <a:tcPr/>
                </a:tc>
                <a:extLst>
                  <a:ext uri="{0D108BD9-81ED-4DB2-BD59-A6C34878D82A}">
                    <a16:rowId xmlns:a16="http://schemas.microsoft.com/office/drawing/2014/main" val="13007289"/>
                  </a:ext>
                </a:extLst>
              </a:tr>
              <a:tr h="446851">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15.d</a:t>
                      </a:r>
                    </a:p>
                    <a:p>
                      <a:pPr marL="0" marR="0" lvl="0" indent="0" algn="l" defTabSz="457200" rtl="0" eaLnBrk="1" fontAlgn="auto" latinLnBrk="0" hangingPunct="1">
                        <a:lnSpc>
                          <a:spcPct val="100000"/>
                        </a:lnSpc>
                        <a:spcBef>
                          <a:spcPts val="0"/>
                        </a:spcBef>
                        <a:spcAft>
                          <a:spcPts val="0"/>
                        </a:spcAft>
                        <a:buClrTx/>
                        <a:buSzTx/>
                        <a:buFontTx/>
                        <a:buNone/>
                        <a:tabLst/>
                        <a:defRPr/>
                      </a:pPr>
                      <a:endParaRPr lang="it-IT" sz="1600" b="1" i="0" u="sng"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DROPOUT IDEA</a:t>
                      </a:r>
                    </a:p>
                    <a:p>
                      <a:pPr marL="0" marR="0" lvl="0" indent="0" algn="l" defTabSz="457200" rtl="0" eaLnBrk="1" fontAlgn="auto" latinLnBrk="0" hangingPunct="1">
                        <a:lnSpc>
                          <a:spcPct val="100000"/>
                        </a:lnSpc>
                        <a:spcBef>
                          <a:spcPts val="0"/>
                        </a:spcBef>
                        <a:spcAft>
                          <a:spcPts val="0"/>
                        </a:spcAft>
                        <a:buClrTx/>
                        <a:buSzTx/>
                        <a:buFontTx/>
                        <a:buNone/>
                        <a:tabLst/>
                        <a:defRPr/>
                      </a:pPr>
                      <a:endParaRPr lang="it-IT" sz="1600" b="1" i="0" u="sng"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Binaria</a:t>
                      </a:r>
                    </a:p>
                    <a:p>
                      <a:endParaRPr lang="it-IT" sz="1400" dirty="0"/>
                    </a:p>
                  </a:txBody>
                  <a:tcPr/>
                </a:tc>
                <a:tc>
                  <a:txBody>
                    <a:bodyPr/>
                    <a:lstStyle/>
                    <a:p>
                      <a:r>
                        <a:rPr lang="it-IT" sz="1400" dirty="0"/>
                        <a:t>Identità, Trattamento</a:t>
                      </a:r>
                    </a:p>
                  </a:txBody>
                  <a:tcPr/>
                </a:tc>
                <a:tc>
                  <a:txBody>
                    <a:bodyPr/>
                    <a:lstStyle/>
                    <a:p>
                      <a:r>
                        <a:rPr lang="it-IT" sz="1400" dirty="0" err="1"/>
                        <a:t>Probit</a:t>
                      </a:r>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it-IT" sz="1400" i="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Non c’è significatività</a:t>
                      </a:r>
                    </a:p>
                    <a:p>
                      <a:endParaRPr lang="it-IT" sz="1400" dirty="0"/>
                    </a:p>
                  </a:txBody>
                  <a:tcPr/>
                </a:tc>
                <a:extLst>
                  <a:ext uri="{0D108BD9-81ED-4DB2-BD59-A6C34878D82A}">
                    <a16:rowId xmlns:a16="http://schemas.microsoft.com/office/drawing/2014/main" val="2501294410"/>
                  </a:ext>
                </a:extLst>
              </a:tr>
              <a:tr h="573281">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15.e</a:t>
                      </a:r>
                    </a:p>
                    <a:p>
                      <a:pPr marL="0" marR="0" lvl="0" indent="0" algn="l" defTabSz="457200" rtl="0" eaLnBrk="1" fontAlgn="auto" latinLnBrk="0" hangingPunct="1">
                        <a:lnSpc>
                          <a:spcPct val="100000"/>
                        </a:lnSpc>
                        <a:spcBef>
                          <a:spcPts val="0"/>
                        </a:spcBef>
                        <a:spcAft>
                          <a:spcPts val="0"/>
                        </a:spcAft>
                        <a:buClrTx/>
                        <a:buSzTx/>
                        <a:buFontTx/>
                        <a:buNone/>
                        <a:tabLst/>
                        <a:defRPr/>
                      </a:pPr>
                      <a:endParaRPr lang="it-IT" sz="1600" b="1" i="0" u="sng"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DROPOUT IDEA</a:t>
                      </a:r>
                    </a:p>
                    <a:p>
                      <a:pPr marL="0" marR="0" lvl="0" indent="0" algn="l" defTabSz="457200" rtl="0" eaLnBrk="1" fontAlgn="auto" latinLnBrk="0" hangingPunct="1">
                        <a:lnSpc>
                          <a:spcPct val="100000"/>
                        </a:lnSpc>
                        <a:spcBef>
                          <a:spcPts val="0"/>
                        </a:spcBef>
                        <a:spcAft>
                          <a:spcPts val="0"/>
                        </a:spcAft>
                        <a:buClrTx/>
                        <a:buSzTx/>
                        <a:buFontTx/>
                        <a:buNone/>
                        <a:tabLst/>
                        <a:defRPr/>
                      </a:pPr>
                      <a:endParaRPr lang="it-IT" sz="1600" b="1" i="0" u="sng"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Binaria</a:t>
                      </a:r>
                    </a:p>
                    <a:p>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Identità, Trattamento, </a:t>
                      </a:r>
                      <a:r>
                        <a:rPr lang="it-IT" sz="1400" dirty="0" err="1"/>
                        <a:t>Identità#Tratt</a:t>
                      </a:r>
                      <a:r>
                        <a:rPr lang="it-IT" sz="1400" dirty="0"/>
                        <a:t>.</a:t>
                      </a:r>
                    </a:p>
                    <a:p>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err="1"/>
                        <a:t>Probit</a:t>
                      </a:r>
                      <a:endParaRPr lang="it-IT" sz="1400" i="0" dirty="0"/>
                    </a:p>
                  </a:txBody>
                  <a:tcPr/>
                </a:tc>
                <a:tc>
                  <a:txBody>
                    <a:bodyPr/>
                    <a:lstStyle/>
                    <a:p>
                      <a:endParaRPr lang="it-IT" sz="1400" dirty="0"/>
                    </a:p>
                  </a:txBody>
                  <a:tcPr/>
                </a:tc>
                <a:tc>
                  <a:txBody>
                    <a:bodyPr/>
                    <a:lstStyle/>
                    <a:p>
                      <a:r>
                        <a:rPr lang="it-IT" sz="1400" dirty="0"/>
                        <a:t>Missionari: aumentano la probabilità di dropout idea; Inoltre, i metodi riducono la probabilità di dropout idea. </a:t>
                      </a:r>
                    </a:p>
                  </a:txBody>
                  <a:tcPr/>
                </a:tc>
                <a:extLst>
                  <a:ext uri="{0D108BD9-81ED-4DB2-BD59-A6C34878D82A}">
                    <a16:rowId xmlns:a16="http://schemas.microsoft.com/office/drawing/2014/main" val="2285878798"/>
                  </a:ext>
                </a:extLst>
              </a:tr>
              <a:tr h="30186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15.f</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DROPOUT IDEA</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Binaria</a:t>
                      </a:r>
                    </a:p>
                  </a:txBody>
                  <a:tcPr/>
                </a:tc>
                <a:tc>
                  <a:txBody>
                    <a:bodyPr/>
                    <a:lstStyle/>
                    <a:p>
                      <a:r>
                        <a:rPr lang="it-IT" sz="1400" dirty="0" err="1"/>
                        <a:t>Cum</a:t>
                      </a:r>
                      <a:r>
                        <a:rPr lang="it-IT" sz="1400" dirty="0"/>
                        <a:t> Pivot </a:t>
                      </a:r>
                      <a:r>
                        <a:rPr lang="it-IT" sz="1400" dirty="0" err="1"/>
                        <a:t>Inc</a:t>
                      </a:r>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err="1"/>
                        <a:t>Probit</a:t>
                      </a:r>
                      <a:endParaRPr lang="it-IT" sz="1400" i="0" dirty="0"/>
                    </a:p>
                  </a:txBody>
                  <a:tcPr/>
                </a:tc>
                <a:tc>
                  <a:txBody>
                    <a:bodyPr/>
                    <a:lstStyle/>
                    <a:p>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Quando </a:t>
                      </a:r>
                      <a:r>
                        <a:rPr lang="it-IT" sz="1400" dirty="0" err="1"/>
                        <a:t>Cum</a:t>
                      </a:r>
                      <a:r>
                        <a:rPr lang="it-IT" sz="1400" dirty="0"/>
                        <a:t> Pivot </a:t>
                      </a:r>
                      <a:r>
                        <a:rPr lang="it-IT" sz="1400" dirty="0" err="1"/>
                        <a:t>Inc</a:t>
                      </a:r>
                      <a:r>
                        <a:rPr lang="it-IT" sz="1400" dirty="0"/>
                        <a:t> è presa come continua (</a:t>
                      </a:r>
                      <a:r>
                        <a:rPr lang="it-IT" sz="1400" dirty="0" err="1"/>
                        <a:t>c.var</a:t>
                      </a:r>
                      <a:r>
                        <a:rPr lang="it-IT" sz="1400" dirty="0"/>
                        <a:t>), all’</a:t>
                      </a:r>
                      <a:r>
                        <a:rPr lang="it-IT" sz="1400" dirty="0" err="1"/>
                        <a:t>aum</a:t>
                      </a:r>
                      <a:r>
                        <a:rPr lang="it-IT" sz="1400" dirty="0"/>
                        <a:t> della cumulata </a:t>
                      </a:r>
                      <a:r>
                        <a:rPr lang="it-IT" sz="1400" dirty="0" err="1"/>
                        <a:t>dim</a:t>
                      </a:r>
                      <a:r>
                        <a:rPr lang="it-IT" sz="1400" dirty="0"/>
                        <a:t> la </a:t>
                      </a:r>
                      <a:r>
                        <a:rPr lang="it-IT" sz="1400" dirty="0" err="1"/>
                        <a:t>prob</a:t>
                      </a:r>
                      <a:r>
                        <a:rPr lang="it-IT" sz="1400" dirty="0"/>
                        <a:t> di dropout IDEA</a:t>
                      </a:r>
                    </a:p>
                    <a:p>
                      <a:endParaRPr lang="it-IT" sz="1400" dirty="0"/>
                    </a:p>
                  </a:txBody>
                  <a:tcPr/>
                </a:tc>
                <a:extLst>
                  <a:ext uri="{0D108BD9-81ED-4DB2-BD59-A6C34878D82A}">
                    <a16:rowId xmlns:a16="http://schemas.microsoft.com/office/drawing/2014/main" val="1126296954"/>
                  </a:ext>
                </a:extLst>
              </a:tr>
              <a:tr h="79282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15.g</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600" b="1" i="0" u="sng" dirty="0"/>
                        <a:t>DROPOUT IDEA</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a:t>Binaria</a:t>
                      </a:r>
                    </a:p>
                  </a:txBody>
                  <a:tcPr/>
                </a:tc>
                <a:tc>
                  <a:txBody>
                    <a:bodyPr/>
                    <a:lstStyle/>
                    <a:p>
                      <a:r>
                        <a:rPr lang="it-IT" sz="1400" dirty="0" err="1"/>
                        <a:t>Cum</a:t>
                      </a:r>
                      <a:r>
                        <a:rPr lang="it-IT" sz="1400" dirty="0"/>
                        <a:t> pivot </a:t>
                      </a:r>
                      <a:r>
                        <a:rPr lang="it-IT" sz="1400" dirty="0" err="1"/>
                        <a:t>Rad</a:t>
                      </a:r>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i="0" dirty="0" err="1"/>
                        <a:t>Probit</a:t>
                      </a:r>
                      <a:endParaRPr lang="it-IT" sz="1400" i="0" dirty="0"/>
                    </a:p>
                  </a:txBody>
                  <a:tcPr/>
                </a:tc>
                <a:tc>
                  <a:txBody>
                    <a:bodyPr/>
                    <a:lstStyle/>
                    <a:p>
                      <a:endParaRPr lang="it-IT" sz="14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400" dirty="0"/>
                        <a:t>Quando </a:t>
                      </a:r>
                      <a:r>
                        <a:rPr lang="it-IT" sz="1400" dirty="0" err="1"/>
                        <a:t>Cum</a:t>
                      </a:r>
                      <a:r>
                        <a:rPr lang="it-IT" sz="1400" dirty="0"/>
                        <a:t> Pivot </a:t>
                      </a:r>
                      <a:r>
                        <a:rPr lang="it-IT" sz="1400" dirty="0" err="1"/>
                        <a:t>Rad</a:t>
                      </a:r>
                      <a:r>
                        <a:rPr lang="it-IT" sz="1400" dirty="0"/>
                        <a:t> è presa come continua (</a:t>
                      </a:r>
                      <a:r>
                        <a:rPr lang="it-IT" sz="1400" dirty="0" err="1"/>
                        <a:t>c.var</a:t>
                      </a:r>
                      <a:r>
                        <a:rPr lang="it-IT" sz="1400" dirty="0"/>
                        <a:t>), all’</a:t>
                      </a:r>
                      <a:r>
                        <a:rPr lang="it-IT" sz="1400" dirty="0" err="1"/>
                        <a:t>aum</a:t>
                      </a:r>
                      <a:r>
                        <a:rPr lang="it-IT" sz="1400" dirty="0"/>
                        <a:t> della cumulata </a:t>
                      </a:r>
                      <a:r>
                        <a:rPr lang="it-IT" sz="1400" b="1" dirty="0" err="1"/>
                        <a:t>aum</a:t>
                      </a:r>
                      <a:r>
                        <a:rPr lang="it-IT" sz="1400" dirty="0"/>
                        <a:t> la </a:t>
                      </a:r>
                      <a:r>
                        <a:rPr lang="it-IT" sz="1400" dirty="0" err="1"/>
                        <a:t>prob</a:t>
                      </a:r>
                      <a:r>
                        <a:rPr lang="it-IT" sz="1400" dirty="0"/>
                        <a:t> di dropout IDEA</a:t>
                      </a:r>
                    </a:p>
                    <a:p>
                      <a:endParaRPr lang="it-IT" sz="1400" dirty="0"/>
                    </a:p>
                  </a:txBody>
                  <a:tcPr/>
                </a:tc>
                <a:extLst>
                  <a:ext uri="{0D108BD9-81ED-4DB2-BD59-A6C34878D82A}">
                    <a16:rowId xmlns:a16="http://schemas.microsoft.com/office/drawing/2014/main" val="2640946306"/>
                  </a:ext>
                </a:extLst>
              </a:tr>
            </a:tbl>
          </a:graphicData>
        </a:graphic>
      </p:graphicFrame>
      <p:sp>
        <p:nvSpPr>
          <p:cNvPr id="3" name="CasellaDiTesto 2">
            <a:extLst>
              <a:ext uri="{FF2B5EF4-FFF2-40B4-BE49-F238E27FC236}">
                <a16:creationId xmlns:a16="http://schemas.microsoft.com/office/drawing/2014/main" id="{BA8CF016-F58F-4982-A2FC-F02F6EA0B574}"/>
              </a:ext>
            </a:extLst>
          </p:cNvPr>
          <p:cNvSpPr txBox="1"/>
          <p:nvPr/>
        </p:nvSpPr>
        <p:spPr>
          <a:xfrm>
            <a:off x="-1104587" y="62426"/>
            <a:ext cx="12403084" cy="461665"/>
          </a:xfrm>
          <a:prstGeom prst="rect">
            <a:avLst/>
          </a:prstGeom>
          <a:noFill/>
        </p:spPr>
        <p:txBody>
          <a:bodyPr wrap="square" rtlCol="0">
            <a:spAutoFit/>
          </a:bodyPr>
          <a:lstStyle/>
          <a:p>
            <a:pPr algn="ctr"/>
            <a:r>
              <a:rPr lang="it-IT" sz="2400" b="1" i="1" u="sng" dirty="0">
                <a:solidFill>
                  <a:schemeClr val="accent2"/>
                </a:solidFill>
              </a:rPr>
              <a:t>METODO: i test su DROPOUT IDEA - Database con 308 startup</a:t>
            </a:r>
          </a:p>
        </p:txBody>
      </p:sp>
    </p:spTree>
    <p:extLst>
      <p:ext uri="{BB962C8B-B14F-4D97-AF65-F5344CB8AC3E}">
        <p14:creationId xmlns:p14="http://schemas.microsoft.com/office/powerpoint/2010/main" val="233203827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112F1803-F675-4D9A-B526-A4395208FC5F}"/>
              </a:ext>
            </a:extLst>
          </p:cNvPr>
          <p:cNvSpPr txBox="1"/>
          <p:nvPr/>
        </p:nvSpPr>
        <p:spPr>
          <a:xfrm>
            <a:off x="4653315" y="208840"/>
            <a:ext cx="6791741" cy="523220"/>
          </a:xfrm>
          <a:prstGeom prst="rect">
            <a:avLst/>
          </a:prstGeom>
          <a:noFill/>
        </p:spPr>
        <p:txBody>
          <a:bodyPr wrap="square" rtlCol="0">
            <a:spAutoFit/>
          </a:bodyPr>
          <a:lstStyle/>
          <a:p>
            <a:pPr algn="ctr"/>
            <a:r>
              <a:rPr lang="it-IT" sz="2800" b="1" i="1" u="sng" dirty="0"/>
              <a:t>TEAMSIZE su IDENTITA’</a:t>
            </a:r>
          </a:p>
        </p:txBody>
      </p:sp>
      <p:sp>
        <p:nvSpPr>
          <p:cNvPr id="7" name="CasellaDiTesto 6">
            <a:extLst>
              <a:ext uri="{FF2B5EF4-FFF2-40B4-BE49-F238E27FC236}">
                <a16:creationId xmlns:a16="http://schemas.microsoft.com/office/drawing/2014/main" id="{2B29C67D-F2A2-48DF-954E-76D1A00A28EA}"/>
              </a:ext>
            </a:extLst>
          </p:cNvPr>
          <p:cNvSpPr txBox="1"/>
          <p:nvPr/>
        </p:nvSpPr>
        <p:spPr>
          <a:xfrm>
            <a:off x="6240905" y="790108"/>
            <a:ext cx="6096000" cy="369332"/>
          </a:xfrm>
          <a:prstGeom prst="rect">
            <a:avLst/>
          </a:prstGeom>
          <a:noFill/>
        </p:spPr>
        <p:txBody>
          <a:bodyPr wrap="square">
            <a:spAutoFit/>
          </a:bodyPr>
          <a:lstStyle/>
          <a:p>
            <a:pPr algn="just"/>
            <a:r>
              <a:rPr lang="it-IT" b="1" dirty="0"/>
              <a:t>BASELINE = Darwiniani, identità 1</a:t>
            </a:r>
          </a:p>
        </p:txBody>
      </p:sp>
      <p:sp>
        <p:nvSpPr>
          <p:cNvPr id="8" name="CasellaDiTesto 7">
            <a:extLst>
              <a:ext uri="{FF2B5EF4-FFF2-40B4-BE49-F238E27FC236}">
                <a16:creationId xmlns:a16="http://schemas.microsoft.com/office/drawing/2014/main" id="{9A7110FB-627F-477D-BD93-335370801510}"/>
              </a:ext>
            </a:extLst>
          </p:cNvPr>
          <p:cNvSpPr txBox="1"/>
          <p:nvPr/>
        </p:nvSpPr>
        <p:spPr>
          <a:xfrm>
            <a:off x="373264" y="3390842"/>
            <a:ext cx="5531501" cy="2308324"/>
          </a:xfrm>
          <a:prstGeom prst="rect">
            <a:avLst/>
          </a:prstGeom>
          <a:noFill/>
        </p:spPr>
        <p:txBody>
          <a:bodyPr wrap="square">
            <a:spAutoFit/>
          </a:bodyPr>
          <a:lstStyle/>
          <a:p>
            <a:pPr algn="just"/>
            <a:r>
              <a:rPr lang="it-IT" sz="1800" dirty="0"/>
              <a:t>La variabile </a:t>
            </a:r>
            <a:r>
              <a:rPr lang="it-IT" sz="1800" b="1" dirty="0" err="1"/>
              <a:t>Teamsize</a:t>
            </a:r>
            <a:r>
              <a:rPr lang="it-IT" sz="1800" dirty="0"/>
              <a:t> non è mai significativa. Non possiamo affermare che le dimensioni di team da 2 a 10 abbiano una maggiore o minore probabilità di ricadere nell’identità 2 o 3, piuttosto che nella 1, rispetto a chi è da solo nel team.</a:t>
            </a:r>
          </a:p>
          <a:p>
            <a:pPr algn="just"/>
            <a:endParaRPr lang="it-IT" dirty="0"/>
          </a:p>
          <a:p>
            <a:pPr algn="just"/>
            <a:r>
              <a:rPr lang="it-IT" sz="1800" dirty="0"/>
              <a:t>STESSO RISULTATO CON BASELINE = identità 2 o 3</a:t>
            </a:r>
          </a:p>
        </p:txBody>
      </p:sp>
      <p:sp>
        <p:nvSpPr>
          <p:cNvPr id="9" name="Rettangolo 8">
            <a:extLst>
              <a:ext uri="{FF2B5EF4-FFF2-40B4-BE49-F238E27FC236}">
                <a16:creationId xmlns:a16="http://schemas.microsoft.com/office/drawing/2014/main" id="{DE7B581E-4519-4BE8-BE8D-E8A98A783689}"/>
              </a:ext>
            </a:extLst>
          </p:cNvPr>
          <p:cNvSpPr/>
          <p:nvPr/>
        </p:nvSpPr>
        <p:spPr>
          <a:xfrm>
            <a:off x="10422938" y="317949"/>
            <a:ext cx="728083"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Test1</a:t>
            </a:r>
          </a:p>
        </p:txBody>
      </p:sp>
      <p:pic>
        <p:nvPicPr>
          <p:cNvPr id="11" name="Immagine 10">
            <a:extLst>
              <a:ext uri="{FF2B5EF4-FFF2-40B4-BE49-F238E27FC236}">
                <a16:creationId xmlns:a16="http://schemas.microsoft.com/office/drawing/2014/main" id="{83370349-9F7F-47A0-9276-A4915AEC38A9}"/>
              </a:ext>
            </a:extLst>
          </p:cNvPr>
          <p:cNvPicPr>
            <a:picLocks noChangeAspect="1"/>
          </p:cNvPicPr>
          <p:nvPr/>
        </p:nvPicPr>
        <p:blipFill>
          <a:blip r:embed="rId3"/>
          <a:stretch>
            <a:fillRect/>
          </a:stretch>
        </p:blipFill>
        <p:spPr>
          <a:xfrm>
            <a:off x="185323" y="208840"/>
            <a:ext cx="5248275" cy="2714625"/>
          </a:xfrm>
          <a:prstGeom prst="rect">
            <a:avLst/>
          </a:prstGeom>
        </p:spPr>
      </p:pic>
      <p:pic>
        <p:nvPicPr>
          <p:cNvPr id="13" name="Immagine 12">
            <a:extLst>
              <a:ext uri="{FF2B5EF4-FFF2-40B4-BE49-F238E27FC236}">
                <a16:creationId xmlns:a16="http://schemas.microsoft.com/office/drawing/2014/main" id="{1EDF1AA8-B666-434D-9FB4-676638FAD014}"/>
              </a:ext>
            </a:extLst>
          </p:cNvPr>
          <p:cNvPicPr>
            <a:picLocks noChangeAspect="1"/>
          </p:cNvPicPr>
          <p:nvPr/>
        </p:nvPicPr>
        <p:blipFill>
          <a:blip r:embed="rId4"/>
          <a:stretch>
            <a:fillRect/>
          </a:stretch>
        </p:blipFill>
        <p:spPr>
          <a:xfrm>
            <a:off x="6287269" y="1821901"/>
            <a:ext cx="5719407" cy="5026145"/>
          </a:xfrm>
          <a:prstGeom prst="rect">
            <a:avLst/>
          </a:prstGeom>
        </p:spPr>
      </p:pic>
    </p:spTree>
    <p:extLst>
      <p:ext uri="{BB962C8B-B14F-4D97-AF65-F5344CB8AC3E}">
        <p14:creationId xmlns:p14="http://schemas.microsoft.com/office/powerpoint/2010/main" val="15514458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0016A2BE-E0F8-48FE-9C23-2E63A5A7240D}"/>
              </a:ext>
            </a:extLst>
          </p:cNvPr>
          <p:cNvPicPr>
            <a:picLocks noChangeAspect="1"/>
          </p:cNvPicPr>
          <p:nvPr/>
        </p:nvPicPr>
        <p:blipFill>
          <a:blip r:embed="rId2"/>
          <a:stretch>
            <a:fillRect/>
          </a:stretch>
        </p:blipFill>
        <p:spPr>
          <a:xfrm>
            <a:off x="235974" y="1531436"/>
            <a:ext cx="6688239" cy="4780720"/>
          </a:xfrm>
          <a:prstGeom prst="rect">
            <a:avLst/>
          </a:prstGeom>
        </p:spPr>
      </p:pic>
      <p:sp>
        <p:nvSpPr>
          <p:cNvPr id="4" name="CasellaDiTesto 3">
            <a:extLst>
              <a:ext uri="{FF2B5EF4-FFF2-40B4-BE49-F238E27FC236}">
                <a16:creationId xmlns:a16="http://schemas.microsoft.com/office/drawing/2014/main" id="{28917499-6CCE-46B3-944F-C821647716FF}"/>
              </a:ext>
            </a:extLst>
          </p:cNvPr>
          <p:cNvSpPr txBox="1"/>
          <p:nvPr/>
        </p:nvSpPr>
        <p:spPr>
          <a:xfrm>
            <a:off x="4653315" y="208840"/>
            <a:ext cx="6791741" cy="523220"/>
          </a:xfrm>
          <a:prstGeom prst="rect">
            <a:avLst/>
          </a:prstGeom>
          <a:noFill/>
        </p:spPr>
        <p:txBody>
          <a:bodyPr wrap="square" rtlCol="0">
            <a:spAutoFit/>
          </a:bodyPr>
          <a:lstStyle/>
          <a:p>
            <a:pPr algn="ctr"/>
            <a:r>
              <a:rPr lang="it-IT" sz="2800" b="1" i="1" u="sng" dirty="0"/>
              <a:t>TEAMSIZE su IDENTITA’</a:t>
            </a:r>
          </a:p>
        </p:txBody>
      </p:sp>
      <p:sp>
        <p:nvSpPr>
          <p:cNvPr id="5" name="CasellaDiTesto 4">
            <a:extLst>
              <a:ext uri="{FF2B5EF4-FFF2-40B4-BE49-F238E27FC236}">
                <a16:creationId xmlns:a16="http://schemas.microsoft.com/office/drawing/2014/main" id="{59603A99-9F03-41C0-BCDD-8885810469B3}"/>
              </a:ext>
            </a:extLst>
          </p:cNvPr>
          <p:cNvSpPr txBox="1"/>
          <p:nvPr/>
        </p:nvSpPr>
        <p:spPr>
          <a:xfrm>
            <a:off x="6240905" y="790108"/>
            <a:ext cx="6096000" cy="369332"/>
          </a:xfrm>
          <a:prstGeom prst="rect">
            <a:avLst/>
          </a:prstGeom>
          <a:noFill/>
        </p:spPr>
        <p:txBody>
          <a:bodyPr wrap="square">
            <a:spAutoFit/>
          </a:bodyPr>
          <a:lstStyle/>
          <a:p>
            <a:pPr algn="just"/>
            <a:r>
              <a:rPr lang="it-IT" b="1" dirty="0"/>
              <a:t>BASELINE = Darwiniani, identità 1</a:t>
            </a:r>
          </a:p>
        </p:txBody>
      </p:sp>
      <p:sp>
        <p:nvSpPr>
          <p:cNvPr id="6" name="Rettangolo 5">
            <a:extLst>
              <a:ext uri="{FF2B5EF4-FFF2-40B4-BE49-F238E27FC236}">
                <a16:creationId xmlns:a16="http://schemas.microsoft.com/office/drawing/2014/main" id="{63CEDA82-58D1-47B5-A654-AF3340106FD8}"/>
              </a:ext>
            </a:extLst>
          </p:cNvPr>
          <p:cNvSpPr/>
          <p:nvPr/>
        </p:nvSpPr>
        <p:spPr>
          <a:xfrm>
            <a:off x="10422938" y="317949"/>
            <a:ext cx="728083"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Test1</a:t>
            </a:r>
          </a:p>
        </p:txBody>
      </p:sp>
      <p:sp>
        <p:nvSpPr>
          <p:cNvPr id="7" name="CasellaDiTesto 6">
            <a:extLst>
              <a:ext uri="{FF2B5EF4-FFF2-40B4-BE49-F238E27FC236}">
                <a16:creationId xmlns:a16="http://schemas.microsoft.com/office/drawing/2014/main" id="{5677A918-0DE0-42AA-B246-0CDF7F2870AF}"/>
              </a:ext>
            </a:extLst>
          </p:cNvPr>
          <p:cNvSpPr txBox="1"/>
          <p:nvPr/>
        </p:nvSpPr>
        <p:spPr>
          <a:xfrm>
            <a:off x="-661440" y="354115"/>
            <a:ext cx="7972986" cy="523220"/>
          </a:xfrm>
          <a:prstGeom prst="rect">
            <a:avLst/>
          </a:prstGeom>
          <a:noFill/>
        </p:spPr>
        <p:txBody>
          <a:bodyPr wrap="square" rtlCol="0">
            <a:spAutoFit/>
          </a:bodyPr>
          <a:lstStyle/>
          <a:p>
            <a:pPr algn="ctr"/>
            <a:r>
              <a:rPr lang="it-IT" sz="2800" b="1" i="1" u="sng" dirty="0">
                <a:solidFill>
                  <a:schemeClr val="accent2"/>
                </a:solidFill>
              </a:rPr>
              <a:t>ANDREA</a:t>
            </a:r>
          </a:p>
        </p:txBody>
      </p:sp>
      <p:sp>
        <p:nvSpPr>
          <p:cNvPr id="8" name="CasellaDiTesto 7">
            <a:extLst>
              <a:ext uri="{FF2B5EF4-FFF2-40B4-BE49-F238E27FC236}">
                <a16:creationId xmlns:a16="http://schemas.microsoft.com/office/drawing/2014/main" id="{39C9EFBC-8C50-4F36-B96B-78FA73F3D856}"/>
              </a:ext>
            </a:extLst>
          </p:cNvPr>
          <p:cNvSpPr txBox="1"/>
          <p:nvPr/>
        </p:nvSpPr>
        <p:spPr>
          <a:xfrm>
            <a:off x="7311546" y="2358887"/>
            <a:ext cx="4341890" cy="3416320"/>
          </a:xfrm>
          <a:prstGeom prst="rect">
            <a:avLst/>
          </a:prstGeom>
          <a:noFill/>
        </p:spPr>
        <p:txBody>
          <a:bodyPr wrap="square">
            <a:spAutoFit/>
          </a:bodyPr>
          <a:lstStyle/>
          <a:p>
            <a:pPr algn="just"/>
            <a:r>
              <a:rPr lang="it-IT" sz="1800" dirty="0"/>
              <a:t>Proviamo a raggruppare la variabile </a:t>
            </a:r>
            <a:r>
              <a:rPr lang="it-IT" sz="1800" dirty="0" err="1"/>
              <a:t>teamsize</a:t>
            </a:r>
            <a:r>
              <a:rPr lang="it-IT" sz="1800" dirty="0"/>
              <a:t>. La variabile </a:t>
            </a:r>
            <a:r>
              <a:rPr lang="it-IT" sz="1800" b="1" dirty="0" err="1"/>
              <a:t>Teamsize</a:t>
            </a:r>
            <a:r>
              <a:rPr lang="it-IT" sz="1800" dirty="0"/>
              <a:t> non è comunque significativa. Non possiamo affermare che le dimensioni di team da 2 a 10 abbiano una maggiore o minore probabilità di ricadere nell’identità 2 o 3, piuttosto che nella 1, rispetto a chi è da solo nel team.</a:t>
            </a:r>
          </a:p>
          <a:p>
            <a:pPr algn="just"/>
            <a:endParaRPr lang="it-IT" dirty="0"/>
          </a:p>
          <a:p>
            <a:pPr algn="just"/>
            <a:r>
              <a:rPr lang="it-IT" sz="1800" dirty="0"/>
              <a:t>STESSO RISULTATO CON BASELINE = identità 2 o 3</a:t>
            </a:r>
          </a:p>
        </p:txBody>
      </p:sp>
    </p:spTree>
    <p:extLst>
      <p:ext uri="{BB962C8B-B14F-4D97-AF65-F5344CB8AC3E}">
        <p14:creationId xmlns:p14="http://schemas.microsoft.com/office/powerpoint/2010/main" val="326237810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06271EE4-4D25-4F30-BBB6-C370879D71D1}"/>
              </a:ext>
            </a:extLst>
          </p:cNvPr>
          <p:cNvPicPr>
            <a:picLocks noChangeAspect="1"/>
          </p:cNvPicPr>
          <p:nvPr/>
        </p:nvPicPr>
        <p:blipFill>
          <a:blip r:embed="rId2"/>
          <a:stretch>
            <a:fillRect/>
          </a:stretch>
        </p:blipFill>
        <p:spPr>
          <a:xfrm>
            <a:off x="270743" y="1814281"/>
            <a:ext cx="7868160" cy="3420327"/>
          </a:xfrm>
          <a:prstGeom prst="rect">
            <a:avLst/>
          </a:prstGeom>
        </p:spPr>
      </p:pic>
      <p:sp>
        <p:nvSpPr>
          <p:cNvPr id="4" name="CasellaDiTesto 3">
            <a:extLst>
              <a:ext uri="{FF2B5EF4-FFF2-40B4-BE49-F238E27FC236}">
                <a16:creationId xmlns:a16="http://schemas.microsoft.com/office/drawing/2014/main" id="{C17643E9-1D2B-45D1-9143-664791715C6C}"/>
              </a:ext>
            </a:extLst>
          </p:cNvPr>
          <p:cNvSpPr txBox="1"/>
          <p:nvPr/>
        </p:nvSpPr>
        <p:spPr>
          <a:xfrm>
            <a:off x="4653315" y="208840"/>
            <a:ext cx="6791741" cy="523220"/>
          </a:xfrm>
          <a:prstGeom prst="rect">
            <a:avLst/>
          </a:prstGeom>
          <a:noFill/>
        </p:spPr>
        <p:txBody>
          <a:bodyPr wrap="square" rtlCol="0">
            <a:spAutoFit/>
          </a:bodyPr>
          <a:lstStyle/>
          <a:p>
            <a:pPr algn="ctr"/>
            <a:r>
              <a:rPr lang="it-IT" sz="2800" b="1" i="1" u="sng" dirty="0"/>
              <a:t>IDENTITA’ su TEAMSIZE</a:t>
            </a:r>
          </a:p>
        </p:txBody>
      </p:sp>
      <p:sp>
        <p:nvSpPr>
          <p:cNvPr id="6" name="Rettangolo 5">
            <a:extLst>
              <a:ext uri="{FF2B5EF4-FFF2-40B4-BE49-F238E27FC236}">
                <a16:creationId xmlns:a16="http://schemas.microsoft.com/office/drawing/2014/main" id="{81F1106F-B37A-4903-A1D2-709B39782EF1}"/>
              </a:ext>
            </a:extLst>
          </p:cNvPr>
          <p:cNvSpPr/>
          <p:nvPr/>
        </p:nvSpPr>
        <p:spPr>
          <a:xfrm>
            <a:off x="10314736" y="317949"/>
            <a:ext cx="944490"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Test1.b</a:t>
            </a:r>
          </a:p>
        </p:txBody>
      </p:sp>
      <p:sp>
        <p:nvSpPr>
          <p:cNvPr id="7" name="CasellaDiTesto 6">
            <a:extLst>
              <a:ext uri="{FF2B5EF4-FFF2-40B4-BE49-F238E27FC236}">
                <a16:creationId xmlns:a16="http://schemas.microsoft.com/office/drawing/2014/main" id="{E0077E07-2CB3-480B-AE5E-98F299E375D4}"/>
              </a:ext>
            </a:extLst>
          </p:cNvPr>
          <p:cNvSpPr txBox="1"/>
          <p:nvPr/>
        </p:nvSpPr>
        <p:spPr>
          <a:xfrm>
            <a:off x="-661440" y="354115"/>
            <a:ext cx="7972986" cy="523220"/>
          </a:xfrm>
          <a:prstGeom prst="rect">
            <a:avLst/>
          </a:prstGeom>
          <a:noFill/>
        </p:spPr>
        <p:txBody>
          <a:bodyPr wrap="square" rtlCol="0">
            <a:spAutoFit/>
          </a:bodyPr>
          <a:lstStyle/>
          <a:p>
            <a:pPr algn="ctr"/>
            <a:r>
              <a:rPr lang="it-IT" sz="2800" b="1" i="1" u="sng" dirty="0">
                <a:solidFill>
                  <a:schemeClr val="accent2"/>
                </a:solidFill>
              </a:rPr>
              <a:t>ANDREA</a:t>
            </a:r>
          </a:p>
        </p:txBody>
      </p:sp>
      <p:sp>
        <p:nvSpPr>
          <p:cNvPr id="8" name="CasellaDiTesto 7">
            <a:extLst>
              <a:ext uri="{FF2B5EF4-FFF2-40B4-BE49-F238E27FC236}">
                <a16:creationId xmlns:a16="http://schemas.microsoft.com/office/drawing/2014/main" id="{640932E1-0E87-47CB-9CBB-19B2E38F5BB1}"/>
              </a:ext>
            </a:extLst>
          </p:cNvPr>
          <p:cNvSpPr txBox="1"/>
          <p:nvPr/>
        </p:nvSpPr>
        <p:spPr>
          <a:xfrm>
            <a:off x="8255442" y="2255647"/>
            <a:ext cx="3484274" cy="2585323"/>
          </a:xfrm>
          <a:prstGeom prst="rect">
            <a:avLst/>
          </a:prstGeom>
          <a:noFill/>
        </p:spPr>
        <p:txBody>
          <a:bodyPr wrap="square">
            <a:spAutoFit/>
          </a:bodyPr>
          <a:lstStyle/>
          <a:p>
            <a:pPr algn="just"/>
            <a:r>
              <a:rPr lang="it-IT" dirty="0"/>
              <a:t>Se infine si osserva la relazione al contrario, ovvero se ci sia una influenza del tipo di identità sul </a:t>
            </a:r>
            <a:r>
              <a:rPr lang="it-IT" dirty="0" err="1"/>
              <a:t>teamsize</a:t>
            </a:r>
            <a:r>
              <a:rPr lang="it-IT" dirty="0"/>
              <a:t>, momentaneamente considerata come se fosse continua, si nota che anche in questo caso non c’è significatività.</a:t>
            </a:r>
            <a:endParaRPr lang="it-IT" sz="1800" dirty="0"/>
          </a:p>
        </p:txBody>
      </p:sp>
    </p:spTree>
    <p:extLst>
      <p:ext uri="{BB962C8B-B14F-4D97-AF65-F5344CB8AC3E}">
        <p14:creationId xmlns:p14="http://schemas.microsoft.com/office/powerpoint/2010/main" val="148409880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5BC39F40-6F66-4783-B894-1B2EA2CEBE46}"/>
              </a:ext>
            </a:extLst>
          </p:cNvPr>
          <p:cNvSpPr txBox="1"/>
          <p:nvPr/>
        </p:nvSpPr>
        <p:spPr>
          <a:xfrm>
            <a:off x="4613559" y="109839"/>
            <a:ext cx="6791741" cy="523220"/>
          </a:xfrm>
          <a:prstGeom prst="rect">
            <a:avLst/>
          </a:prstGeom>
          <a:noFill/>
        </p:spPr>
        <p:txBody>
          <a:bodyPr wrap="square" rtlCol="0">
            <a:spAutoFit/>
          </a:bodyPr>
          <a:lstStyle/>
          <a:p>
            <a:pPr algn="ctr"/>
            <a:r>
              <a:rPr lang="it-IT" sz="2800" b="1" i="1" u="sng" dirty="0"/>
              <a:t>CUM PIVOT INC su IDENTITA’</a:t>
            </a:r>
          </a:p>
        </p:txBody>
      </p:sp>
      <p:sp>
        <p:nvSpPr>
          <p:cNvPr id="3" name="CasellaDiTesto 2">
            <a:extLst>
              <a:ext uri="{FF2B5EF4-FFF2-40B4-BE49-F238E27FC236}">
                <a16:creationId xmlns:a16="http://schemas.microsoft.com/office/drawing/2014/main" id="{051B0472-5965-4241-A0C8-F2850F0059BD}"/>
              </a:ext>
            </a:extLst>
          </p:cNvPr>
          <p:cNvSpPr txBox="1"/>
          <p:nvPr/>
        </p:nvSpPr>
        <p:spPr>
          <a:xfrm>
            <a:off x="6308272" y="642534"/>
            <a:ext cx="6149008" cy="369332"/>
          </a:xfrm>
          <a:prstGeom prst="rect">
            <a:avLst/>
          </a:prstGeom>
          <a:noFill/>
        </p:spPr>
        <p:txBody>
          <a:bodyPr wrap="square">
            <a:spAutoFit/>
          </a:bodyPr>
          <a:lstStyle/>
          <a:p>
            <a:pPr algn="just"/>
            <a:r>
              <a:rPr lang="it-IT" b="1" dirty="0"/>
              <a:t>BASELINE = Darwiniani, identità 1</a:t>
            </a:r>
          </a:p>
        </p:txBody>
      </p:sp>
      <p:sp>
        <p:nvSpPr>
          <p:cNvPr id="4" name="CasellaDiTesto 3">
            <a:extLst>
              <a:ext uri="{FF2B5EF4-FFF2-40B4-BE49-F238E27FC236}">
                <a16:creationId xmlns:a16="http://schemas.microsoft.com/office/drawing/2014/main" id="{451046E5-966B-487A-A575-00853C64A310}"/>
              </a:ext>
            </a:extLst>
          </p:cNvPr>
          <p:cNvSpPr txBox="1"/>
          <p:nvPr/>
        </p:nvSpPr>
        <p:spPr>
          <a:xfrm>
            <a:off x="128644" y="3139909"/>
            <a:ext cx="5846502" cy="3139321"/>
          </a:xfrm>
          <a:prstGeom prst="rect">
            <a:avLst/>
          </a:prstGeom>
          <a:noFill/>
        </p:spPr>
        <p:txBody>
          <a:bodyPr wrap="square">
            <a:spAutoFit/>
          </a:bodyPr>
          <a:lstStyle/>
          <a:p>
            <a:pPr marL="342900" indent="-342900" algn="just">
              <a:buAutoNum type="arabicParenR"/>
            </a:pPr>
            <a:r>
              <a:rPr lang="it-IT" sz="1800" dirty="0"/>
              <a:t>Le persone che hanno fatto 1 pivot incrementale nell’arco del percorso hanno MAGGIORE probabilità di ricadere nell’identità 2 dei Comunitari piuttosto che nella 1 dei Darwiniani, rispetto a chi non ha mai fatto pivot.</a:t>
            </a:r>
          </a:p>
          <a:p>
            <a:pPr marL="342900" indent="-342900" algn="just">
              <a:buAutoNum type="arabicParenR"/>
            </a:pPr>
            <a:r>
              <a:rPr lang="it-IT" sz="1800" dirty="0"/>
              <a:t>Le persone che hanno fatto </a:t>
            </a:r>
            <a:r>
              <a:rPr lang="it-IT" dirty="0"/>
              <a:t>1 o 2 pivot incrementali, hanno una MAGGIORE probabilità di appartenere all’identità 3 dei Missionari piuttosto che ai Darwiniani, rispetto a chi non ha fatto pivot.</a:t>
            </a:r>
            <a:endParaRPr lang="it-IT" sz="1800" dirty="0"/>
          </a:p>
        </p:txBody>
      </p:sp>
      <p:sp>
        <p:nvSpPr>
          <p:cNvPr id="5" name="Rettangolo 4">
            <a:extLst>
              <a:ext uri="{FF2B5EF4-FFF2-40B4-BE49-F238E27FC236}">
                <a16:creationId xmlns:a16="http://schemas.microsoft.com/office/drawing/2014/main" id="{C8ED635F-C896-4E07-AB29-61297EC474B1}"/>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Test2</a:t>
            </a:r>
          </a:p>
        </p:txBody>
      </p:sp>
      <p:pic>
        <p:nvPicPr>
          <p:cNvPr id="14" name="Immagine 13">
            <a:extLst>
              <a:ext uri="{FF2B5EF4-FFF2-40B4-BE49-F238E27FC236}">
                <a16:creationId xmlns:a16="http://schemas.microsoft.com/office/drawing/2014/main" id="{E04D7BBC-AF29-4CA8-A7BF-C33AF3263144}"/>
              </a:ext>
            </a:extLst>
          </p:cNvPr>
          <p:cNvPicPr>
            <a:picLocks noChangeAspect="1"/>
          </p:cNvPicPr>
          <p:nvPr/>
        </p:nvPicPr>
        <p:blipFill>
          <a:blip r:embed="rId3"/>
          <a:stretch>
            <a:fillRect/>
          </a:stretch>
        </p:blipFill>
        <p:spPr>
          <a:xfrm>
            <a:off x="128644" y="109839"/>
            <a:ext cx="5267325" cy="2638425"/>
          </a:xfrm>
          <a:prstGeom prst="rect">
            <a:avLst/>
          </a:prstGeom>
        </p:spPr>
      </p:pic>
      <p:pic>
        <p:nvPicPr>
          <p:cNvPr id="16" name="Immagine 15">
            <a:extLst>
              <a:ext uri="{FF2B5EF4-FFF2-40B4-BE49-F238E27FC236}">
                <a16:creationId xmlns:a16="http://schemas.microsoft.com/office/drawing/2014/main" id="{EF2B4F72-F507-400C-BF1E-293DE91C45EF}"/>
              </a:ext>
            </a:extLst>
          </p:cNvPr>
          <p:cNvPicPr>
            <a:picLocks noChangeAspect="1"/>
          </p:cNvPicPr>
          <p:nvPr/>
        </p:nvPicPr>
        <p:blipFill>
          <a:blip r:embed="rId4"/>
          <a:stretch>
            <a:fillRect/>
          </a:stretch>
        </p:blipFill>
        <p:spPr>
          <a:xfrm>
            <a:off x="6026125" y="2116423"/>
            <a:ext cx="6037231" cy="4631738"/>
          </a:xfrm>
          <a:prstGeom prst="rect">
            <a:avLst/>
          </a:prstGeom>
        </p:spPr>
      </p:pic>
      <p:sp>
        <p:nvSpPr>
          <p:cNvPr id="12" name="Connettore 11">
            <a:extLst>
              <a:ext uri="{FF2B5EF4-FFF2-40B4-BE49-F238E27FC236}">
                <a16:creationId xmlns:a16="http://schemas.microsoft.com/office/drawing/2014/main" id="{A5C94A38-529F-42F9-AA3D-0AA0A559A219}"/>
              </a:ext>
            </a:extLst>
          </p:cNvPr>
          <p:cNvSpPr/>
          <p:nvPr/>
        </p:nvSpPr>
        <p:spPr>
          <a:xfrm rot="5400000">
            <a:off x="9721952" y="3009784"/>
            <a:ext cx="285624" cy="706283"/>
          </a:xfrm>
          <a:prstGeom prst="flowChartConnector">
            <a:avLst/>
          </a:prstGeom>
          <a:noFill/>
          <a:ln w="38100">
            <a:solidFill>
              <a:srgbClr val="92D05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sp>
        <p:nvSpPr>
          <p:cNvPr id="10" name="Connettore 9">
            <a:extLst>
              <a:ext uri="{FF2B5EF4-FFF2-40B4-BE49-F238E27FC236}">
                <a16:creationId xmlns:a16="http://schemas.microsoft.com/office/drawing/2014/main" id="{EF6ED489-1F32-4102-9424-18FD82DBE3FE}"/>
              </a:ext>
            </a:extLst>
          </p:cNvPr>
          <p:cNvSpPr/>
          <p:nvPr/>
        </p:nvSpPr>
        <p:spPr>
          <a:xfrm rot="5400000">
            <a:off x="9695523" y="4999684"/>
            <a:ext cx="463826" cy="729668"/>
          </a:xfrm>
          <a:prstGeom prst="flowChartConnector">
            <a:avLst/>
          </a:prstGeom>
          <a:noFill/>
          <a:ln w="38100">
            <a:solidFill>
              <a:srgbClr val="92D05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sp>
        <p:nvSpPr>
          <p:cNvPr id="11" name="Freccia a destra 10">
            <a:extLst>
              <a:ext uri="{FF2B5EF4-FFF2-40B4-BE49-F238E27FC236}">
                <a16:creationId xmlns:a16="http://schemas.microsoft.com/office/drawing/2014/main" id="{A1B0D5F0-6D98-43B4-B165-C9B6A3347FFE}"/>
              </a:ext>
            </a:extLst>
          </p:cNvPr>
          <p:cNvSpPr/>
          <p:nvPr/>
        </p:nvSpPr>
        <p:spPr>
          <a:xfrm>
            <a:off x="5915173" y="5154121"/>
            <a:ext cx="3596450" cy="45720"/>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047484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8EA84A85-8D14-47F9-A320-F205114AC890}"/>
              </a:ext>
            </a:extLst>
          </p:cNvPr>
          <p:cNvSpPr/>
          <p:nvPr/>
        </p:nvSpPr>
        <p:spPr>
          <a:xfrm>
            <a:off x="4924044" y="1805391"/>
            <a:ext cx="2343911" cy="2031325"/>
          </a:xfrm>
          <a:prstGeom prst="rect">
            <a:avLst/>
          </a:prstGeom>
          <a:noFill/>
        </p:spPr>
        <p:txBody>
          <a:bodyPr wrap="none" lIns="91440" tIns="45720" rIns="91440" bIns="45720">
            <a:spAutoFit/>
          </a:bodyPr>
          <a:lstStyle/>
          <a:p>
            <a:pPr algn="ctr"/>
            <a:r>
              <a:rPr lang="it-IT" sz="7200" b="0" cap="none" spc="0" dirty="0">
                <a:ln w="0"/>
                <a:solidFill>
                  <a:schemeClr val="accent1"/>
                </a:solidFill>
                <a:effectLst>
                  <a:outerShdw blurRad="38100" dist="25400" dir="5400000" algn="ctr" rotWithShape="0">
                    <a:srgbClr val="6E747A">
                      <a:alpha val="43000"/>
                    </a:srgbClr>
                  </a:outerShdw>
                </a:effectLst>
              </a:rPr>
              <a:t>Pivot</a:t>
            </a:r>
          </a:p>
          <a:p>
            <a:pPr algn="ctr"/>
            <a:endParaRPr lang="it-IT" sz="5400" b="0" cap="none" spc="0" dirty="0">
              <a:ln w="0"/>
              <a:solidFill>
                <a:schemeClr val="accent1"/>
              </a:solidFill>
              <a:effectLst>
                <a:outerShdw blurRad="38100" dist="25400" dir="5400000" algn="ctr" rotWithShape="0">
                  <a:srgbClr val="6E747A">
                    <a:alpha val="43000"/>
                  </a:srgbClr>
                </a:outerShdw>
              </a:effectLst>
            </a:endParaRPr>
          </a:p>
        </p:txBody>
      </p:sp>
      <p:sp>
        <p:nvSpPr>
          <p:cNvPr id="5" name="Rettangolo 4">
            <a:extLst>
              <a:ext uri="{FF2B5EF4-FFF2-40B4-BE49-F238E27FC236}">
                <a16:creationId xmlns:a16="http://schemas.microsoft.com/office/drawing/2014/main" id="{05C6E21F-6EB5-4D20-ADCA-82A0417F1BB8}"/>
              </a:ext>
            </a:extLst>
          </p:cNvPr>
          <p:cNvSpPr/>
          <p:nvPr/>
        </p:nvSpPr>
        <p:spPr>
          <a:xfrm>
            <a:off x="423738" y="1796795"/>
            <a:ext cx="3716081" cy="584775"/>
          </a:xfrm>
          <a:prstGeom prst="rect">
            <a:avLst/>
          </a:prstGeom>
          <a:noFill/>
        </p:spPr>
        <p:txBody>
          <a:bodyPr wrap="none" lIns="91440" tIns="45720" rIns="91440" bIns="45720">
            <a:spAutoFit/>
          </a:bodyPr>
          <a:lstStyle/>
          <a:p>
            <a:pPr algn="ctr"/>
            <a:r>
              <a:rPr lang="it-IT" sz="3200" dirty="0">
                <a:ln w="0"/>
                <a:effectLst>
                  <a:outerShdw blurRad="38100" dist="19050" dir="2700000" algn="tl" rotWithShape="0">
                    <a:schemeClr val="dk1">
                      <a:alpha val="40000"/>
                    </a:schemeClr>
                  </a:outerShdw>
                </a:effectLst>
              </a:rPr>
              <a:t>Tre identità sociali</a:t>
            </a:r>
            <a:endParaRPr lang="it-IT" sz="3200" b="0" cap="none" spc="0" dirty="0">
              <a:ln w="0"/>
              <a:solidFill>
                <a:schemeClr val="tx1"/>
              </a:solidFill>
              <a:effectLst>
                <a:outerShdw blurRad="38100" dist="19050" dir="2700000" algn="tl" rotWithShape="0">
                  <a:schemeClr val="dk1">
                    <a:alpha val="40000"/>
                  </a:schemeClr>
                </a:outerShdw>
              </a:effectLst>
            </a:endParaRPr>
          </a:p>
        </p:txBody>
      </p:sp>
      <p:sp>
        <p:nvSpPr>
          <p:cNvPr id="6" name="Rettangolo 5">
            <a:extLst>
              <a:ext uri="{FF2B5EF4-FFF2-40B4-BE49-F238E27FC236}">
                <a16:creationId xmlns:a16="http://schemas.microsoft.com/office/drawing/2014/main" id="{504E7EB0-EF39-4FF4-AE18-F01402D147B3}"/>
              </a:ext>
            </a:extLst>
          </p:cNvPr>
          <p:cNvSpPr/>
          <p:nvPr/>
        </p:nvSpPr>
        <p:spPr>
          <a:xfrm>
            <a:off x="8100550" y="1962967"/>
            <a:ext cx="3087704" cy="584775"/>
          </a:xfrm>
          <a:prstGeom prst="rect">
            <a:avLst/>
          </a:prstGeom>
          <a:noFill/>
        </p:spPr>
        <p:txBody>
          <a:bodyPr wrap="none" lIns="91440" tIns="45720" rIns="91440" bIns="45720">
            <a:spAutoFit/>
          </a:bodyPr>
          <a:lstStyle/>
          <a:p>
            <a:pPr algn="ctr"/>
            <a:r>
              <a:rPr lang="it-IT" sz="3200" dirty="0">
                <a:ln w="0"/>
                <a:effectLst>
                  <a:outerShdw blurRad="38100" dist="19050" dir="2700000" algn="tl" rotWithShape="0">
                    <a:schemeClr val="dk1">
                      <a:alpha val="40000"/>
                    </a:schemeClr>
                  </a:outerShdw>
                </a:effectLst>
              </a:rPr>
              <a:t>Tre trattamenti</a:t>
            </a:r>
            <a:endParaRPr lang="it-IT" sz="3200" b="0" cap="none" spc="0" dirty="0">
              <a:ln w="0"/>
              <a:solidFill>
                <a:schemeClr val="tx1"/>
              </a:solidFill>
              <a:effectLst>
                <a:outerShdw blurRad="38100" dist="19050" dir="2700000" algn="tl" rotWithShape="0">
                  <a:schemeClr val="dk1">
                    <a:alpha val="40000"/>
                  </a:schemeClr>
                </a:outerShdw>
              </a:effectLst>
            </a:endParaRPr>
          </a:p>
        </p:txBody>
      </p:sp>
      <p:sp>
        <p:nvSpPr>
          <p:cNvPr id="7" name="Rettangolo 6">
            <a:extLst>
              <a:ext uri="{FF2B5EF4-FFF2-40B4-BE49-F238E27FC236}">
                <a16:creationId xmlns:a16="http://schemas.microsoft.com/office/drawing/2014/main" id="{83250BC6-2DD0-47AE-BC64-5E38DAD582F5}"/>
              </a:ext>
            </a:extLst>
          </p:cNvPr>
          <p:cNvSpPr/>
          <p:nvPr/>
        </p:nvSpPr>
        <p:spPr>
          <a:xfrm>
            <a:off x="423737" y="2406138"/>
            <a:ext cx="3716081" cy="1569660"/>
          </a:xfrm>
          <a:prstGeom prst="rect">
            <a:avLst/>
          </a:prstGeom>
          <a:noFill/>
        </p:spPr>
        <p:txBody>
          <a:bodyPr wrap="square" lIns="91440" tIns="45720" rIns="91440" bIns="45720">
            <a:spAutoFit/>
          </a:bodyPr>
          <a:lstStyle/>
          <a:p>
            <a:pPr algn="ctr"/>
            <a:r>
              <a:rPr lang="it-IT" sz="1600" b="0" cap="none" spc="0" dirty="0">
                <a:ln w="0"/>
                <a:solidFill>
                  <a:schemeClr val="tx1"/>
                </a:solidFill>
                <a:effectLst>
                  <a:outerShdw blurRad="38100" dist="19050" dir="2700000" algn="tl" rotWithShape="0">
                    <a:schemeClr val="dk1">
                      <a:alpha val="40000"/>
                    </a:schemeClr>
                  </a:outerShdw>
                </a:effectLst>
              </a:rPr>
              <a:t>Ogni identità ha una propensione diversa a fare pivot, perché ha degli obiettivi diversi che la spingono ad avviare l’attività imprenditoriale</a:t>
            </a:r>
          </a:p>
          <a:p>
            <a:pPr algn="ctr"/>
            <a:r>
              <a:rPr lang="it-IT" sz="1600" dirty="0">
                <a:ln w="0"/>
                <a:effectLst>
                  <a:outerShdw blurRad="38100" dist="19050" dir="2700000" algn="tl" rotWithShape="0">
                    <a:schemeClr val="dk1">
                      <a:alpha val="40000"/>
                    </a:schemeClr>
                  </a:outerShdw>
                </a:effectLst>
                <a:sym typeface="Wingdings" panose="05000000000000000000" pitchFamily="2" charset="2"/>
              </a:rPr>
              <a:t></a:t>
            </a:r>
            <a:r>
              <a:rPr lang="it-IT" sz="1600" b="1" dirty="0">
                <a:ln w="0"/>
                <a:solidFill>
                  <a:srgbClr val="FF0000"/>
                </a:solidFill>
                <a:effectLst>
                  <a:outerShdw blurRad="38100" dist="19050" dir="2700000" algn="tl" rotWithShape="0">
                    <a:schemeClr val="dk1">
                      <a:alpha val="40000"/>
                    </a:schemeClr>
                  </a:outerShdw>
                </a:effectLst>
                <a:sym typeface="Wingdings" panose="05000000000000000000" pitchFamily="2" charset="2"/>
              </a:rPr>
              <a:t>LEGAME EX ANTE </a:t>
            </a:r>
            <a:r>
              <a:rPr lang="it-IT" sz="1600" dirty="0">
                <a:ln w="0"/>
                <a:effectLst>
                  <a:outerShdw blurRad="38100" dist="19050" dir="2700000" algn="tl" rotWithShape="0">
                    <a:schemeClr val="dk1">
                      <a:alpha val="40000"/>
                    </a:schemeClr>
                  </a:outerShdw>
                </a:effectLst>
                <a:sym typeface="Wingdings" panose="05000000000000000000" pitchFamily="2" charset="2"/>
              </a:rPr>
              <a:t>con i pivot</a:t>
            </a:r>
            <a:endParaRPr lang="it-IT" sz="1600" b="0" cap="none" spc="0" dirty="0">
              <a:ln w="0"/>
              <a:solidFill>
                <a:schemeClr val="tx1"/>
              </a:solidFill>
              <a:effectLst>
                <a:outerShdw blurRad="38100" dist="19050" dir="2700000" algn="tl" rotWithShape="0">
                  <a:schemeClr val="dk1">
                    <a:alpha val="40000"/>
                  </a:schemeClr>
                </a:outerShdw>
              </a:effectLst>
            </a:endParaRPr>
          </a:p>
        </p:txBody>
      </p:sp>
      <p:sp>
        <p:nvSpPr>
          <p:cNvPr id="9" name="Rettangolo 8">
            <a:extLst>
              <a:ext uri="{FF2B5EF4-FFF2-40B4-BE49-F238E27FC236}">
                <a16:creationId xmlns:a16="http://schemas.microsoft.com/office/drawing/2014/main" id="{72D07B95-D4F7-4875-9521-B0473DB9B843}"/>
              </a:ext>
            </a:extLst>
          </p:cNvPr>
          <p:cNvSpPr/>
          <p:nvPr/>
        </p:nvSpPr>
        <p:spPr>
          <a:xfrm>
            <a:off x="7786361" y="2608685"/>
            <a:ext cx="3716081" cy="1077218"/>
          </a:xfrm>
          <a:prstGeom prst="rect">
            <a:avLst/>
          </a:prstGeom>
          <a:noFill/>
        </p:spPr>
        <p:txBody>
          <a:bodyPr wrap="square" lIns="91440" tIns="45720" rIns="91440" bIns="45720">
            <a:spAutoFit/>
          </a:bodyPr>
          <a:lstStyle/>
          <a:p>
            <a:pPr algn="ctr"/>
            <a:r>
              <a:rPr lang="it-IT" sz="1600" b="0" cap="none" spc="0" dirty="0">
                <a:ln w="0"/>
                <a:solidFill>
                  <a:schemeClr val="tx1"/>
                </a:solidFill>
                <a:effectLst>
                  <a:outerShdw blurRad="38100" dist="19050" dir="2700000" algn="tl" rotWithShape="0">
                    <a:schemeClr val="dk1">
                      <a:alpha val="40000"/>
                    </a:schemeClr>
                  </a:outerShdw>
                </a:effectLst>
              </a:rPr>
              <a:t>Condizionano il modo in cui si può fare pivot durante il proprio percorso</a:t>
            </a:r>
          </a:p>
          <a:p>
            <a:pPr algn="ctr"/>
            <a:r>
              <a:rPr lang="it-IT" sz="1600" dirty="0">
                <a:ln w="0"/>
                <a:effectLst>
                  <a:outerShdw blurRad="38100" dist="19050" dir="2700000" algn="tl" rotWithShape="0">
                    <a:schemeClr val="dk1">
                      <a:alpha val="40000"/>
                    </a:schemeClr>
                  </a:outerShdw>
                </a:effectLst>
                <a:sym typeface="Wingdings" panose="05000000000000000000" pitchFamily="2" charset="2"/>
              </a:rPr>
              <a:t></a:t>
            </a:r>
            <a:r>
              <a:rPr lang="it-IT" sz="1600" b="1" dirty="0">
                <a:ln w="0"/>
                <a:solidFill>
                  <a:srgbClr val="FF0000"/>
                </a:solidFill>
                <a:effectLst>
                  <a:outerShdw blurRad="38100" dist="19050" dir="2700000" algn="tl" rotWithShape="0">
                    <a:schemeClr val="dk1">
                      <a:alpha val="40000"/>
                    </a:schemeClr>
                  </a:outerShdw>
                </a:effectLst>
                <a:sym typeface="Wingdings" panose="05000000000000000000" pitchFamily="2" charset="2"/>
              </a:rPr>
              <a:t>LEGAME EX POST </a:t>
            </a:r>
            <a:r>
              <a:rPr lang="it-IT" sz="1600" dirty="0">
                <a:ln w="0"/>
                <a:effectLst>
                  <a:outerShdw blurRad="38100" dist="19050" dir="2700000" algn="tl" rotWithShape="0">
                    <a:schemeClr val="dk1">
                      <a:alpha val="40000"/>
                    </a:schemeClr>
                  </a:outerShdw>
                </a:effectLst>
                <a:sym typeface="Wingdings" panose="05000000000000000000" pitchFamily="2" charset="2"/>
              </a:rPr>
              <a:t>con i pivot</a:t>
            </a:r>
            <a:endParaRPr lang="it-IT" sz="1600" b="0" cap="none" spc="0" dirty="0">
              <a:ln w="0"/>
              <a:solidFill>
                <a:schemeClr val="tx1"/>
              </a:solidFill>
              <a:effectLst>
                <a:outerShdw blurRad="38100" dist="19050" dir="2700000" algn="tl" rotWithShape="0">
                  <a:schemeClr val="dk1">
                    <a:alpha val="40000"/>
                  </a:schemeClr>
                </a:outerShdw>
              </a:effectLst>
            </a:endParaRPr>
          </a:p>
        </p:txBody>
      </p:sp>
      <p:sp>
        <p:nvSpPr>
          <p:cNvPr id="10" name="Rettangolo 9">
            <a:extLst>
              <a:ext uri="{FF2B5EF4-FFF2-40B4-BE49-F238E27FC236}">
                <a16:creationId xmlns:a16="http://schemas.microsoft.com/office/drawing/2014/main" id="{63C486C7-1DF6-4508-9C1E-A61DA017AA0C}"/>
              </a:ext>
            </a:extLst>
          </p:cNvPr>
          <p:cNvSpPr/>
          <p:nvPr/>
        </p:nvSpPr>
        <p:spPr>
          <a:xfrm>
            <a:off x="4005837" y="4476431"/>
            <a:ext cx="4180324" cy="2062103"/>
          </a:xfrm>
          <a:prstGeom prst="rect">
            <a:avLst/>
          </a:prstGeom>
          <a:noFill/>
        </p:spPr>
        <p:txBody>
          <a:bodyPr wrap="square" lIns="91440" tIns="45720" rIns="91440" bIns="45720">
            <a:spAutoFit/>
          </a:bodyPr>
          <a:lstStyle/>
          <a:p>
            <a:pPr algn="ctr"/>
            <a:r>
              <a:rPr lang="it-IT" sz="3200" dirty="0">
                <a:ln w="0"/>
                <a:effectLst>
                  <a:outerShdw blurRad="38100" dist="19050" dir="2700000" algn="tl" rotWithShape="0">
                    <a:schemeClr val="dk1">
                      <a:alpha val="40000"/>
                    </a:schemeClr>
                  </a:outerShdw>
                </a:effectLst>
              </a:rPr>
              <a:t>Cross-over:</a:t>
            </a:r>
          </a:p>
          <a:p>
            <a:pPr algn="ctr"/>
            <a:r>
              <a:rPr lang="it-IT" sz="3200" dirty="0">
                <a:ln w="0"/>
                <a:effectLst>
                  <a:outerShdw blurRad="38100" dist="19050" dir="2700000" algn="tl" rotWithShape="0">
                    <a:schemeClr val="dk1">
                      <a:alpha val="40000"/>
                    </a:schemeClr>
                  </a:outerShdw>
                </a:effectLst>
              </a:rPr>
              <a:t>Il modo in cui viene fatto pivot dipende da entrambi i fattori</a:t>
            </a:r>
            <a:endParaRPr lang="it-IT" sz="3200" b="0" cap="none" spc="0" dirty="0">
              <a:ln w="0"/>
              <a:solidFill>
                <a:schemeClr val="tx1"/>
              </a:solidFill>
              <a:effectLst>
                <a:outerShdw blurRad="38100" dist="19050" dir="2700000" algn="tl" rotWithShape="0">
                  <a:schemeClr val="dk1">
                    <a:alpha val="40000"/>
                  </a:schemeClr>
                </a:outerShdw>
              </a:effectLst>
            </a:endParaRPr>
          </a:p>
        </p:txBody>
      </p:sp>
      <p:cxnSp>
        <p:nvCxnSpPr>
          <p:cNvPr id="12" name="Connettore 2 11">
            <a:extLst>
              <a:ext uri="{FF2B5EF4-FFF2-40B4-BE49-F238E27FC236}">
                <a16:creationId xmlns:a16="http://schemas.microsoft.com/office/drawing/2014/main" id="{ABD9EBE5-A034-46ED-BDB3-31763243A9F7}"/>
              </a:ext>
            </a:extLst>
          </p:cNvPr>
          <p:cNvCxnSpPr/>
          <p:nvPr/>
        </p:nvCxnSpPr>
        <p:spPr>
          <a:xfrm>
            <a:off x="4304714" y="2547742"/>
            <a:ext cx="4642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ttore 2 12">
            <a:extLst>
              <a:ext uri="{FF2B5EF4-FFF2-40B4-BE49-F238E27FC236}">
                <a16:creationId xmlns:a16="http://schemas.microsoft.com/office/drawing/2014/main" id="{280CF9A6-0DEE-489F-85D5-2253BFF4E217}"/>
              </a:ext>
            </a:extLst>
          </p:cNvPr>
          <p:cNvCxnSpPr>
            <a:cxnSpLocks/>
          </p:cNvCxnSpPr>
          <p:nvPr/>
        </p:nvCxnSpPr>
        <p:spPr>
          <a:xfrm flipH="1">
            <a:off x="7320942" y="2602131"/>
            <a:ext cx="465419"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Freccia in giù 16">
            <a:extLst>
              <a:ext uri="{FF2B5EF4-FFF2-40B4-BE49-F238E27FC236}">
                <a16:creationId xmlns:a16="http://schemas.microsoft.com/office/drawing/2014/main" id="{B962C14A-721D-4A9E-9464-7FB8545EC9C5}"/>
              </a:ext>
            </a:extLst>
          </p:cNvPr>
          <p:cNvSpPr/>
          <p:nvPr/>
        </p:nvSpPr>
        <p:spPr>
          <a:xfrm>
            <a:off x="5863882" y="3167388"/>
            <a:ext cx="464234" cy="98473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CasellaDiTesto 17">
            <a:extLst>
              <a:ext uri="{FF2B5EF4-FFF2-40B4-BE49-F238E27FC236}">
                <a16:creationId xmlns:a16="http://schemas.microsoft.com/office/drawing/2014/main" id="{A3D1D25F-40A0-482D-9974-957825EBA2D5}"/>
              </a:ext>
            </a:extLst>
          </p:cNvPr>
          <p:cNvSpPr txBox="1"/>
          <p:nvPr/>
        </p:nvSpPr>
        <p:spPr>
          <a:xfrm>
            <a:off x="1706107" y="1236840"/>
            <a:ext cx="2433711" cy="369332"/>
          </a:xfrm>
          <a:prstGeom prst="rect">
            <a:avLst/>
          </a:prstGeom>
          <a:noFill/>
        </p:spPr>
        <p:txBody>
          <a:bodyPr wrap="square" rtlCol="0">
            <a:spAutoFit/>
          </a:bodyPr>
          <a:lstStyle/>
          <a:p>
            <a:r>
              <a:rPr lang="it-IT" i="1" dirty="0"/>
              <a:t>Giorgia</a:t>
            </a:r>
          </a:p>
        </p:txBody>
      </p:sp>
      <p:sp>
        <p:nvSpPr>
          <p:cNvPr id="19" name="CasellaDiTesto 18">
            <a:extLst>
              <a:ext uri="{FF2B5EF4-FFF2-40B4-BE49-F238E27FC236}">
                <a16:creationId xmlns:a16="http://schemas.microsoft.com/office/drawing/2014/main" id="{9757BB54-1D7F-4DAA-9720-3097A57C5D2A}"/>
              </a:ext>
            </a:extLst>
          </p:cNvPr>
          <p:cNvSpPr txBox="1"/>
          <p:nvPr/>
        </p:nvSpPr>
        <p:spPr>
          <a:xfrm>
            <a:off x="9269037" y="1448955"/>
            <a:ext cx="2433711" cy="369332"/>
          </a:xfrm>
          <a:prstGeom prst="rect">
            <a:avLst/>
          </a:prstGeom>
          <a:noFill/>
        </p:spPr>
        <p:txBody>
          <a:bodyPr wrap="square" rtlCol="0">
            <a:spAutoFit/>
          </a:bodyPr>
          <a:lstStyle/>
          <a:p>
            <a:r>
              <a:rPr lang="it-IT" i="1" dirty="0"/>
              <a:t>Alice</a:t>
            </a:r>
          </a:p>
        </p:txBody>
      </p:sp>
    </p:spTree>
    <p:extLst>
      <p:ext uri="{BB962C8B-B14F-4D97-AF65-F5344CB8AC3E}">
        <p14:creationId xmlns:p14="http://schemas.microsoft.com/office/powerpoint/2010/main" val="371830877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1F7BB9C6-5929-4430-B9FF-0B4296A55618}"/>
              </a:ext>
            </a:extLst>
          </p:cNvPr>
          <p:cNvSpPr txBox="1"/>
          <p:nvPr/>
        </p:nvSpPr>
        <p:spPr>
          <a:xfrm>
            <a:off x="4613559" y="109839"/>
            <a:ext cx="6791741" cy="523220"/>
          </a:xfrm>
          <a:prstGeom prst="rect">
            <a:avLst/>
          </a:prstGeom>
          <a:noFill/>
        </p:spPr>
        <p:txBody>
          <a:bodyPr wrap="square" rtlCol="0">
            <a:spAutoFit/>
          </a:bodyPr>
          <a:lstStyle/>
          <a:p>
            <a:pPr algn="ctr"/>
            <a:r>
              <a:rPr lang="it-IT" sz="2800" b="1" i="1" u="sng" dirty="0"/>
              <a:t>CUM PIVOT INC su IDENTITA’</a:t>
            </a:r>
          </a:p>
        </p:txBody>
      </p:sp>
      <p:sp>
        <p:nvSpPr>
          <p:cNvPr id="3" name="CasellaDiTesto 2">
            <a:extLst>
              <a:ext uri="{FF2B5EF4-FFF2-40B4-BE49-F238E27FC236}">
                <a16:creationId xmlns:a16="http://schemas.microsoft.com/office/drawing/2014/main" id="{C183CC3B-A525-4F63-96CC-BD9E524BE24C}"/>
              </a:ext>
            </a:extLst>
          </p:cNvPr>
          <p:cNvSpPr txBox="1"/>
          <p:nvPr/>
        </p:nvSpPr>
        <p:spPr>
          <a:xfrm>
            <a:off x="6308272" y="642534"/>
            <a:ext cx="6149008" cy="369332"/>
          </a:xfrm>
          <a:prstGeom prst="rect">
            <a:avLst/>
          </a:prstGeom>
          <a:noFill/>
        </p:spPr>
        <p:txBody>
          <a:bodyPr wrap="square">
            <a:spAutoFit/>
          </a:bodyPr>
          <a:lstStyle/>
          <a:p>
            <a:pPr algn="just"/>
            <a:r>
              <a:rPr lang="it-IT" b="1" dirty="0"/>
              <a:t>BASELINE = Darwiniani, identità 1</a:t>
            </a:r>
          </a:p>
        </p:txBody>
      </p:sp>
      <p:sp>
        <p:nvSpPr>
          <p:cNvPr id="4" name="Rettangolo 3">
            <a:extLst>
              <a:ext uri="{FF2B5EF4-FFF2-40B4-BE49-F238E27FC236}">
                <a16:creationId xmlns:a16="http://schemas.microsoft.com/office/drawing/2014/main" id="{CBF4C602-D37E-474C-A0A5-AFBBFCA3F25A}"/>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Test2</a:t>
            </a:r>
          </a:p>
        </p:txBody>
      </p:sp>
      <p:sp>
        <p:nvSpPr>
          <p:cNvPr id="5" name="CasellaDiTesto 4">
            <a:extLst>
              <a:ext uri="{FF2B5EF4-FFF2-40B4-BE49-F238E27FC236}">
                <a16:creationId xmlns:a16="http://schemas.microsoft.com/office/drawing/2014/main" id="{56157AA4-FC59-4947-BBC5-8DE06E6F83AD}"/>
              </a:ext>
            </a:extLst>
          </p:cNvPr>
          <p:cNvSpPr txBox="1"/>
          <p:nvPr/>
        </p:nvSpPr>
        <p:spPr>
          <a:xfrm>
            <a:off x="-661440" y="354115"/>
            <a:ext cx="7972986" cy="523220"/>
          </a:xfrm>
          <a:prstGeom prst="rect">
            <a:avLst/>
          </a:prstGeom>
          <a:noFill/>
        </p:spPr>
        <p:txBody>
          <a:bodyPr wrap="square" rtlCol="0">
            <a:spAutoFit/>
          </a:bodyPr>
          <a:lstStyle/>
          <a:p>
            <a:pPr algn="ctr"/>
            <a:r>
              <a:rPr lang="it-IT" sz="2800" b="1" i="1" u="sng" dirty="0">
                <a:solidFill>
                  <a:schemeClr val="accent2"/>
                </a:solidFill>
              </a:rPr>
              <a:t>ANDREA</a:t>
            </a:r>
          </a:p>
        </p:txBody>
      </p:sp>
      <p:pic>
        <p:nvPicPr>
          <p:cNvPr id="7" name="Immagine 6">
            <a:extLst>
              <a:ext uri="{FF2B5EF4-FFF2-40B4-BE49-F238E27FC236}">
                <a16:creationId xmlns:a16="http://schemas.microsoft.com/office/drawing/2014/main" id="{A17F2E76-6BBA-4CF2-9488-15DF41E0BE0B}"/>
              </a:ext>
            </a:extLst>
          </p:cNvPr>
          <p:cNvPicPr>
            <a:picLocks noChangeAspect="1"/>
          </p:cNvPicPr>
          <p:nvPr/>
        </p:nvPicPr>
        <p:blipFill>
          <a:blip r:embed="rId2"/>
          <a:stretch>
            <a:fillRect/>
          </a:stretch>
        </p:blipFill>
        <p:spPr>
          <a:xfrm>
            <a:off x="398279" y="1771424"/>
            <a:ext cx="6658326" cy="4732461"/>
          </a:xfrm>
          <a:prstGeom prst="rect">
            <a:avLst/>
          </a:prstGeom>
        </p:spPr>
      </p:pic>
      <p:sp>
        <p:nvSpPr>
          <p:cNvPr id="8" name="CasellaDiTesto 7">
            <a:extLst>
              <a:ext uri="{FF2B5EF4-FFF2-40B4-BE49-F238E27FC236}">
                <a16:creationId xmlns:a16="http://schemas.microsoft.com/office/drawing/2014/main" id="{C52EABDF-6F24-499E-B222-98B9FC1CBC51}"/>
              </a:ext>
            </a:extLst>
          </p:cNvPr>
          <p:cNvSpPr txBox="1"/>
          <p:nvPr/>
        </p:nvSpPr>
        <p:spPr>
          <a:xfrm>
            <a:off x="7772399" y="3171355"/>
            <a:ext cx="3187889" cy="1938992"/>
          </a:xfrm>
          <a:prstGeom prst="rect">
            <a:avLst/>
          </a:prstGeom>
          <a:noFill/>
        </p:spPr>
        <p:txBody>
          <a:bodyPr wrap="square">
            <a:spAutoFit/>
          </a:bodyPr>
          <a:lstStyle/>
          <a:p>
            <a:pPr algn="just"/>
            <a:r>
              <a:rPr lang="it-IT" sz="2000" b="1" dirty="0">
                <a:solidFill>
                  <a:srgbClr val="92D050"/>
                </a:solidFill>
              </a:rPr>
              <a:t>All’aumentare dei pivot INC, c’è una maggiore probabilità di appartenere all’identità 3 (MI) piuttosto che all’identità 1 (DA)</a:t>
            </a:r>
          </a:p>
        </p:txBody>
      </p:sp>
    </p:spTree>
    <p:extLst>
      <p:ext uri="{BB962C8B-B14F-4D97-AF65-F5344CB8AC3E}">
        <p14:creationId xmlns:p14="http://schemas.microsoft.com/office/powerpoint/2010/main" val="61037470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1F7BB9C6-5929-4430-B9FF-0B4296A55618}"/>
              </a:ext>
            </a:extLst>
          </p:cNvPr>
          <p:cNvSpPr txBox="1"/>
          <p:nvPr/>
        </p:nvSpPr>
        <p:spPr>
          <a:xfrm>
            <a:off x="4492397" y="138671"/>
            <a:ext cx="6791741" cy="954107"/>
          </a:xfrm>
          <a:prstGeom prst="rect">
            <a:avLst/>
          </a:prstGeom>
          <a:noFill/>
        </p:spPr>
        <p:txBody>
          <a:bodyPr wrap="square" rtlCol="0">
            <a:spAutoFit/>
          </a:bodyPr>
          <a:lstStyle/>
          <a:p>
            <a:pPr algn="ctr"/>
            <a:r>
              <a:rPr lang="it-IT" sz="2800" b="1" i="1" u="sng" dirty="0"/>
              <a:t>IDENTITA’ su CUM PIVOT INC</a:t>
            </a:r>
          </a:p>
          <a:p>
            <a:pPr algn="ctr"/>
            <a:endParaRPr lang="it-IT" sz="2800" b="1" i="1" u="sng" dirty="0"/>
          </a:p>
        </p:txBody>
      </p:sp>
      <p:sp>
        <p:nvSpPr>
          <p:cNvPr id="4" name="Rettangolo 3">
            <a:extLst>
              <a:ext uri="{FF2B5EF4-FFF2-40B4-BE49-F238E27FC236}">
                <a16:creationId xmlns:a16="http://schemas.microsoft.com/office/drawing/2014/main" id="{CBF4C602-D37E-474C-A0A5-AFBBFCA3F25A}"/>
              </a:ext>
            </a:extLst>
          </p:cNvPr>
          <p:cNvSpPr/>
          <p:nvPr/>
        </p:nvSpPr>
        <p:spPr>
          <a:xfrm>
            <a:off x="10314735" y="317949"/>
            <a:ext cx="944490"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Test2.b</a:t>
            </a:r>
          </a:p>
        </p:txBody>
      </p:sp>
      <p:sp>
        <p:nvSpPr>
          <p:cNvPr id="5" name="CasellaDiTesto 4">
            <a:extLst>
              <a:ext uri="{FF2B5EF4-FFF2-40B4-BE49-F238E27FC236}">
                <a16:creationId xmlns:a16="http://schemas.microsoft.com/office/drawing/2014/main" id="{56157AA4-FC59-4947-BBC5-8DE06E6F83AD}"/>
              </a:ext>
            </a:extLst>
          </p:cNvPr>
          <p:cNvSpPr txBox="1"/>
          <p:nvPr/>
        </p:nvSpPr>
        <p:spPr>
          <a:xfrm>
            <a:off x="-661440" y="354115"/>
            <a:ext cx="7972986" cy="523220"/>
          </a:xfrm>
          <a:prstGeom prst="rect">
            <a:avLst/>
          </a:prstGeom>
          <a:noFill/>
        </p:spPr>
        <p:txBody>
          <a:bodyPr wrap="square" rtlCol="0">
            <a:spAutoFit/>
          </a:bodyPr>
          <a:lstStyle/>
          <a:p>
            <a:pPr algn="ctr"/>
            <a:r>
              <a:rPr lang="it-IT" sz="2800" b="1" i="1" u="sng" dirty="0">
                <a:solidFill>
                  <a:schemeClr val="accent2"/>
                </a:solidFill>
              </a:rPr>
              <a:t>ANDREA</a:t>
            </a:r>
          </a:p>
        </p:txBody>
      </p:sp>
      <p:sp>
        <p:nvSpPr>
          <p:cNvPr id="7" name="CasellaDiTesto 6">
            <a:extLst>
              <a:ext uri="{FF2B5EF4-FFF2-40B4-BE49-F238E27FC236}">
                <a16:creationId xmlns:a16="http://schemas.microsoft.com/office/drawing/2014/main" id="{A89AD5E5-3DBE-4D98-A31E-4B5AE75096BD}"/>
              </a:ext>
            </a:extLst>
          </p:cNvPr>
          <p:cNvSpPr txBox="1"/>
          <p:nvPr/>
        </p:nvSpPr>
        <p:spPr>
          <a:xfrm>
            <a:off x="8111612" y="2089040"/>
            <a:ext cx="3338052" cy="2585323"/>
          </a:xfrm>
          <a:prstGeom prst="rect">
            <a:avLst/>
          </a:prstGeom>
          <a:noFill/>
        </p:spPr>
        <p:txBody>
          <a:bodyPr wrap="square">
            <a:spAutoFit/>
          </a:bodyPr>
          <a:lstStyle/>
          <a:p>
            <a:pPr algn="just"/>
            <a:r>
              <a:rPr lang="it-IT" sz="1800" dirty="0"/>
              <a:t>Se si considera per un momento la </a:t>
            </a:r>
            <a:r>
              <a:rPr lang="it-IT" dirty="0"/>
              <a:t>variabile dei pivot incrementali come una variabile continua, si vede che l’identità 3 dei missionari ha correlazione significativa e positiva sui pivot incrementali, rispetto ai darwiniani</a:t>
            </a:r>
            <a:endParaRPr lang="it-IT" sz="1800" dirty="0"/>
          </a:p>
        </p:txBody>
      </p:sp>
      <p:pic>
        <p:nvPicPr>
          <p:cNvPr id="9" name="Immagine 8">
            <a:extLst>
              <a:ext uri="{FF2B5EF4-FFF2-40B4-BE49-F238E27FC236}">
                <a16:creationId xmlns:a16="http://schemas.microsoft.com/office/drawing/2014/main" id="{068EFFA2-E1C7-4F50-B8B0-371521A47328}"/>
              </a:ext>
            </a:extLst>
          </p:cNvPr>
          <p:cNvPicPr>
            <a:picLocks noChangeAspect="1"/>
          </p:cNvPicPr>
          <p:nvPr/>
        </p:nvPicPr>
        <p:blipFill>
          <a:blip r:embed="rId2"/>
          <a:stretch>
            <a:fillRect/>
          </a:stretch>
        </p:blipFill>
        <p:spPr>
          <a:xfrm>
            <a:off x="385148" y="1308222"/>
            <a:ext cx="6926398" cy="3606719"/>
          </a:xfrm>
          <a:prstGeom prst="rect">
            <a:avLst/>
          </a:prstGeom>
        </p:spPr>
      </p:pic>
    </p:spTree>
    <p:extLst>
      <p:ext uri="{BB962C8B-B14F-4D97-AF65-F5344CB8AC3E}">
        <p14:creationId xmlns:p14="http://schemas.microsoft.com/office/powerpoint/2010/main" val="286267584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30448C85-1913-485C-BCB8-C4026C6A7014}"/>
              </a:ext>
            </a:extLst>
          </p:cNvPr>
          <p:cNvSpPr txBox="1"/>
          <p:nvPr/>
        </p:nvSpPr>
        <p:spPr>
          <a:xfrm>
            <a:off x="4454533" y="74126"/>
            <a:ext cx="6791741" cy="523220"/>
          </a:xfrm>
          <a:prstGeom prst="rect">
            <a:avLst/>
          </a:prstGeom>
          <a:noFill/>
        </p:spPr>
        <p:txBody>
          <a:bodyPr wrap="square" rtlCol="0">
            <a:spAutoFit/>
          </a:bodyPr>
          <a:lstStyle/>
          <a:p>
            <a:pPr algn="ctr"/>
            <a:r>
              <a:rPr lang="it-IT" sz="2800" b="1" i="1" u="sng" dirty="0"/>
              <a:t>CUM PIVOT INC su IDENTITA’</a:t>
            </a:r>
          </a:p>
        </p:txBody>
      </p:sp>
      <p:sp>
        <p:nvSpPr>
          <p:cNvPr id="3" name="CasellaDiTesto 2">
            <a:extLst>
              <a:ext uri="{FF2B5EF4-FFF2-40B4-BE49-F238E27FC236}">
                <a16:creationId xmlns:a16="http://schemas.microsoft.com/office/drawing/2014/main" id="{BA0A4629-EADA-4BDD-9FB7-9E3E8B87790B}"/>
              </a:ext>
            </a:extLst>
          </p:cNvPr>
          <p:cNvSpPr txBox="1"/>
          <p:nvPr/>
        </p:nvSpPr>
        <p:spPr>
          <a:xfrm>
            <a:off x="6042992" y="825170"/>
            <a:ext cx="6149008" cy="369332"/>
          </a:xfrm>
          <a:prstGeom prst="rect">
            <a:avLst/>
          </a:prstGeom>
          <a:noFill/>
        </p:spPr>
        <p:txBody>
          <a:bodyPr wrap="square">
            <a:spAutoFit/>
          </a:bodyPr>
          <a:lstStyle/>
          <a:p>
            <a:pPr algn="just"/>
            <a:r>
              <a:rPr lang="it-IT" b="1" dirty="0"/>
              <a:t>BASELINE = Comunitari, identità 2</a:t>
            </a:r>
          </a:p>
        </p:txBody>
      </p:sp>
      <p:sp>
        <p:nvSpPr>
          <p:cNvPr id="4" name="CasellaDiTesto 3">
            <a:extLst>
              <a:ext uri="{FF2B5EF4-FFF2-40B4-BE49-F238E27FC236}">
                <a16:creationId xmlns:a16="http://schemas.microsoft.com/office/drawing/2014/main" id="{20242F19-A4A8-4F3A-A92E-1FCC0F866F69}"/>
              </a:ext>
            </a:extLst>
          </p:cNvPr>
          <p:cNvSpPr txBox="1"/>
          <p:nvPr/>
        </p:nvSpPr>
        <p:spPr>
          <a:xfrm>
            <a:off x="284923" y="3408633"/>
            <a:ext cx="5811077" cy="1477328"/>
          </a:xfrm>
          <a:prstGeom prst="rect">
            <a:avLst/>
          </a:prstGeom>
          <a:noFill/>
        </p:spPr>
        <p:txBody>
          <a:bodyPr wrap="square">
            <a:spAutoFit/>
          </a:bodyPr>
          <a:lstStyle/>
          <a:p>
            <a:pPr algn="just"/>
            <a:r>
              <a:rPr lang="it-IT" dirty="0"/>
              <a:t>C</a:t>
            </a:r>
            <a:r>
              <a:rPr lang="it-IT" sz="1800" dirty="0"/>
              <a:t>hi ha fatto un pivot incrementale, ha una MINORE (in base al segno del coefficiente) probabilità di appartenere all’identità dei </a:t>
            </a:r>
            <a:r>
              <a:rPr lang="it-IT" dirty="0"/>
              <a:t>D</a:t>
            </a:r>
            <a:r>
              <a:rPr lang="it-IT" sz="1800" dirty="0"/>
              <a:t>arwiniani piuttosto che ai Comunitari, rispetto a chi non ha fatto pivot. </a:t>
            </a:r>
          </a:p>
        </p:txBody>
      </p:sp>
      <p:sp>
        <p:nvSpPr>
          <p:cNvPr id="5" name="Rettangolo 4">
            <a:extLst>
              <a:ext uri="{FF2B5EF4-FFF2-40B4-BE49-F238E27FC236}">
                <a16:creationId xmlns:a16="http://schemas.microsoft.com/office/drawing/2014/main" id="{0B5F748B-99F1-42D3-B579-3C2236B916CF}"/>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Test2</a:t>
            </a:r>
          </a:p>
        </p:txBody>
      </p:sp>
      <p:pic>
        <p:nvPicPr>
          <p:cNvPr id="13" name="Immagine 12">
            <a:extLst>
              <a:ext uri="{FF2B5EF4-FFF2-40B4-BE49-F238E27FC236}">
                <a16:creationId xmlns:a16="http://schemas.microsoft.com/office/drawing/2014/main" id="{F6B856A6-8693-4860-8C9D-A5013C055130}"/>
              </a:ext>
            </a:extLst>
          </p:cNvPr>
          <p:cNvPicPr>
            <a:picLocks noChangeAspect="1"/>
          </p:cNvPicPr>
          <p:nvPr/>
        </p:nvPicPr>
        <p:blipFill>
          <a:blip r:embed="rId3"/>
          <a:stretch>
            <a:fillRect/>
          </a:stretch>
        </p:blipFill>
        <p:spPr>
          <a:xfrm>
            <a:off x="0" y="184647"/>
            <a:ext cx="5324475" cy="2600325"/>
          </a:xfrm>
          <a:prstGeom prst="rect">
            <a:avLst/>
          </a:prstGeom>
        </p:spPr>
      </p:pic>
      <p:pic>
        <p:nvPicPr>
          <p:cNvPr id="15" name="Immagine 14">
            <a:extLst>
              <a:ext uri="{FF2B5EF4-FFF2-40B4-BE49-F238E27FC236}">
                <a16:creationId xmlns:a16="http://schemas.microsoft.com/office/drawing/2014/main" id="{706E5C6C-0897-4923-9AAD-06E756E439F1}"/>
              </a:ext>
            </a:extLst>
          </p:cNvPr>
          <p:cNvPicPr>
            <a:picLocks noChangeAspect="1"/>
          </p:cNvPicPr>
          <p:nvPr/>
        </p:nvPicPr>
        <p:blipFill>
          <a:blip r:embed="rId4"/>
          <a:stretch>
            <a:fillRect/>
          </a:stretch>
        </p:blipFill>
        <p:spPr>
          <a:xfrm>
            <a:off x="6096000" y="2284658"/>
            <a:ext cx="5946516" cy="4499216"/>
          </a:xfrm>
          <a:prstGeom prst="rect">
            <a:avLst/>
          </a:prstGeom>
        </p:spPr>
      </p:pic>
      <p:sp>
        <p:nvSpPr>
          <p:cNvPr id="11" name="Connettore 10">
            <a:extLst>
              <a:ext uri="{FF2B5EF4-FFF2-40B4-BE49-F238E27FC236}">
                <a16:creationId xmlns:a16="http://schemas.microsoft.com/office/drawing/2014/main" id="{3A4F1694-65CA-4DE5-A96E-ED461FEE7FFD}"/>
              </a:ext>
            </a:extLst>
          </p:cNvPr>
          <p:cNvSpPr/>
          <p:nvPr/>
        </p:nvSpPr>
        <p:spPr>
          <a:xfrm rot="5400000">
            <a:off x="9819565" y="2789183"/>
            <a:ext cx="185530" cy="729668"/>
          </a:xfrm>
          <a:prstGeom prst="flowChartConnector">
            <a:avLst/>
          </a:prstGeom>
          <a:noFill/>
          <a:ln w="38100">
            <a:solidFill>
              <a:srgbClr val="92D05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195381497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1F7BB9C6-5929-4430-B9FF-0B4296A55618}"/>
              </a:ext>
            </a:extLst>
          </p:cNvPr>
          <p:cNvSpPr txBox="1"/>
          <p:nvPr/>
        </p:nvSpPr>
        <p:spPr>
          <a:xfrm>
            <a:off x="4613559" y="109839"/>
            <a:ext cx="6791741" cy="523220"/>
          </a:xfrm>
          <a:prstGeom prst="rect">
            <a:avLst/>
          </a:prstGeom>
          <a:noFill/>
        </p:spPr>
        <p:txBody>
          <a:bodyPr wrap="square" rtlCol="0">
            <a:spAutoFit/>
          </a:bodyPr>
          <a:lstStyle/>
          <a:p>
            <a:pPr algn="ctr"/>
            <a:r>
              <a:rPr lang="it-IT" sz="2800" b="1" i="1" u="sng" dirty="0"/>
              <a:t>CUM PIVOT INC su IDENTITA’</a:t>
            </a:r>
          </a:p>
        </p:txBody>
      </p:sp>
      <p:sp>
        <p:nvSpPr>
          <p:cNvPr id="4" name="Rettangolo 3">
            <a:extLst>
              <a:ext uri="{FF2B5EF4-FFF2-40B4-BE49-F238E27FC236}">
                <a16:creationId xmlns:a16="http://schemas.microsoft.com/office/drawing/2014/main" id="{CBF4C602-D37E-474C-A0A5-AFBBFCA3F25A}"/>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Test2</a:t>
            </a:r>
          </a:p>
        </p:txBody>
      </p:sp>
      <p:sp>
        <p:nvSpPr>
          <p:cNvPr id="5" name="CasellaDiTesto 4">
            <a:extLst>
              <a:ext uri="{FF2B5EF4-FFF2-40B4-BE49-F238E27FC236}">
                <a16:creationId xmlns:a16="http://schemas.microsoft.com/office/drawing/2014/main" id="{56157AA4-FC59-4947-BBC5-8DE06E6F83AD}"/>
              </a:ext>
            </a:extLst>
          </p:cNvPr>
          <p:cNvSpPr txBox="1"/>
          <p:nvPr/>
        </p:nvSpPr>
        <p:spPr>
          <a:xfrm>
            <a:off x="-661440" y="354115"/>
            <a:ext cx="7972986" cy="523220"/>
          </a:xfrm>
          <a:prstGeom prst="rect">
            <a:avLst/>
          </a:prstGeom>
          <a:noFill/>
        </p:spPr>
        <p:txBody>
          <a:bodyPr wrap="square" rtlCol="0">
            <a:spAutoFit/>
          </a:bodyPr>
          <a:lstStyle/>
          <a:p>
            <a:pPr algn="ctr"/>
            <a:r>
              <a:rPr lang="it-IT" sz="2800" b="1" i="1" u="sng" dirty="0">
                <a:solidFill>
                  <a:schemeClr val="accent2"/>
                </a:solidFill>
              </a:rPr>
              <a:t>ANDREA</a:t>
            </a:r>
          </a:p>
        </p:txBody>
      </p:sp>
      <p:sp>
        <p:nvSpPr>
          <p:cNvPr id="8" name="CasellaDiTesto 7">
            <a:extLst>
              <a:ext uri="{FF2B5EF4-FFF2-40B4-BE49-F238E27FC236}">
                <a16:creationId xmlns:a16="http://schemas.microsoft.com/office/drawing/2014/main" id="{7FF9ED6F-4C84-4F2E-A522-D8A5C3FD13BE}"/>
              </a:ext>
            </a:extLst>
          </p:cNvPr>
          <p:cNvSpPr txBox="1"/>
          <p:nvPr/>
        </p:nvSpPr>
        <p:spPr>
          <a:xfrm>
            <a:off x="6042992" y="825170"/>
            <a:ext cx="6149008" cy="369332"/>
          </a:xfrm>
          <a:prstGeom prst="rect">
            <a:avLst/>
          </a:prstGeom>
          <a:noFill/>
        </p:spPr>
        <p:txBody>
          <a:bodyPr wrap="square">
            <a:spAutoFit/>
          </a:bodyPr>
          <a:lstStyle/>
          <a:p>
            <a:pPr algn="just"/>
            <a:r>
              <a:rPr lang="it-IT" b="1" dirty="0"/>
              <a:t>BASELINE = Comunitari, identità 2</a:t>
            </a:r>
          </a:p>
        </p:txBody>
      </p:sp>
      <p:pic>
        <p:nvPicPr>
          <p:cNvPr id="9" name="Immagine 8">
            <a:extLst>
              <a:ext uri="{FF2B5EF4-FFF2-40B4-BE49-F238E27FC236}">
                <a16:creationId xmlns:a16="http://schemas.microsoft.com/office/drawing/2014/main" id="{2199BC7D-9BE9-425B-B3EB-555DA116F49D}"/>
              </a:ext>
            </a:extLst>
          </p:cNvPr>
          <p:cNvPicPr>
            <a:picLocks noChangeAspect="1"/>
          </p:cNvPicPr>
          <p:nvPr/>
        </p:nvPicPr>
        <p:blipFill>
          <a:blip r:embed="rId2"/>
          <a:stretch>
            <a:fillRect/>
          </a:stretch>
        </p:blipFill>
        <p:spPr>
          <a:xfrm>
            <a:off x="471948" y="1785866"/>
            <a:ext cx="6456567" cy="4536738"/>
          </a:xfrm>
          <a:prstGeom prst="rect">
            <a:avLst/>
          </a:prstGeom>
        </p:spPr>
      </p:pic>
    </p:spTree>
    <p:extLst>
      <p:ext uri="{BB962C8B-B14F-4D97-AF65-F5344CB8AC3E}">
        <p14:creationId xmlns:p14="http://schemas.microsoft.com/office/powerpoint/2010/main" val="40338089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519185F0-858A-4DC5-8EFE-FEA29CB2D858}"/>
              </a:ext>
            </a:extLst>
          </p:cNvPr>
          <p:cNvSpPr txBox="1"/>
          <p:nvPr/>
        </p:nvSpPr>
        <p:spPr>
          <a:xfrm>
            <a:off x="6255026" y="643556"/>
            <a:ext cx="6096000" cy="369332"/>
          </a:xfrm>
          <a:prstGeom prst="rect">
            <a:avLst/>
          </a:prstGeom>
          <a:noFill/>
        </p:spPr>
        <p:txBody>
          <a:bodyPr wrap="square">
            <a:spAutoFit/>
          </a:bodyPr>
          <a:lstStyle/>
          <a:p>
            <a:pPr algn="just"/>
            <a:r>
              <a:rPr lang="it-IT" b="1" dirty="0"/>
              <a:t>BASELINE = Missionari, identità 3</a:t>
            </a:r>
          </a:p>
        </p:txBody>
      </p:sp>
      <p:sp>
        <p:nvSpPr>
          <p:cNvPr id="3" name="CasellaDiTesto 2">
            <a:extLst>
              <a:ext uri="{FF2B5EF4-FFF2-40B4-BE49-F238E27FC236}">
                <a16:creationId xmlns:a16="http://schemas.microsoft.com/office/drawing/2014/main" id="{B1B92EAF-0D6E-4FB4-906F-9611C380C8AA}"/>
              </a:ext>
            </a:extLst>
          </p:cNvPr>
          <p:cNvSpPr txBox="1"/>
          <p:nvPr/>
        </p:nvSpPr>
        <p:spPr>
          <a:xfrm>
            <a:off x="4600306" y="136845"/>
            <a:ext cx="6791741" cy="523220"/>
          </a:xfrm>
          <a:prstGeom prst="rect">
            <a:avLst/>
          </a:prstGeom>
          <a:noFill/>
        </p:spPr>
        <p:txBody>
          <a:bodyPr wrap="square" rtlCol="0">
            <a:spAutoFit/>
          </a:bodyPr>
          <a:lstStyle/>
          <a:p>
            <a:pPr algn="ctr"/>
            <a:r>
              <a:rPr lang="it-IT" sz="2800" b="1" i="1" u="sng" dirty="0"/>
              <a:t>CUM PIVOT INC su IDENTITA’</a:t>
            </a:r>
          </a:p>
        </p:txBody>
      </p:sp>
      <p:sp>
        <p:nvSpPr>
          <p:cNvPr id="4" name="CasellaDiTesto 3">
            <a:extLst>
              <a:ext uri="{FF2B5EF4-FFF2-40B4-BE49-F238E27FC236}">
                <a16:creationId xmlns:a16="http://schemas.microsoft.com/office/drawing/2014/main" id="{BB3105A6-FB0F-4DA8-888A-9DCE96C05B81}"/>
              </a:ext>
            </a:extLst>
          </p:cNvPr>
          <p:cNvSpPr txBox="1"/>
          <p:nvPr/>
        </p:nvSpPr>
        <p:spPr>
          <a:xfrm>
            <a:off x="-30941" y="2864342"/>
            <a:ext cx="5846502" cy="3139321"/>
          </a:xfrm>
          <a:prstGeom prst="rect">
            <a:avLst/>
          </a:prstGeom>
          <a:noFill/>
        </p:spPr>
        <p:txBody>
          <a:bodyPr wrap="square">
            <a:spAutoFit/>
          </a:bodyPr>
          <a:lstStyle/>
          <a:p>
            <a:pPr marL="342900" indent="-342900" algn="just">
              <a:buFontTx/>
              <a:buAutoNum type="arabicParenR"/>
            </a:pPr>
            <a:r>
              <a:rPr lang="it-IT" sz="1800" dirty="0"/>
              <a:t>Le persone che hanno fatto </a:t>
            </a:r>
            <a:r>
              <a:rPr lang="it-IT" dirty="0"/>
              <a:t>1 o 2 pivot incrementali, hanno una MINORE probabilità di appartenere all’identità 1 dei Darwiniani piuttosto che ai Missionari, rispetto a chi non ha fatto pivot. CVD</a:t>
            </a:r>
            <a:endParaRPr lang="it-IT" sz="1800" dirty="0"/>
          </a:p>
          <a:p>
            <a:pPr marL="342900" indent="-342900" algn="just">
              <a:buAutoNum type="arabicParenR"/>
            </a:pPr>
            <a:r>
              <a:rPr lang="it-IT" sz="1800" dirty="0" err="1"/>
              <a:t>Var</a:t>
            </a:r>
            <a:r>
              <a:rPr lang="it-IT" sz="1800" dirty="0"/>
              <a:t> </a:t>
            </a:r>
            <a:r>
              <a:rPr lang="it-IT" sz="1800" b="1" dirty="0" err="1"/>
              <a:t>cum_pivot_inc</a:t>
            </a:r>
            <a:r>
              <a:rPr lang="it-IT" sz="1800" dirty="0"/>
              <a:t> non significativa. Le persone che hanno fatto almeno 1 pivot incrementale non siamo certi che abbiano più o meno probabilità di ricadere nell’identità 2 piuttosto che nell’identità 3 (baseline), rispetto a chi non ha fatto pivot.</a:t>
            </a:r>
          </a:p>
        </p:txBody>
      </p:sp>
      <p:sp>
        <p:nvSpPr>
          <p:cNvPr id="5" name="Rettangolo 4">
            <a:extLst>
              <a:ext uri="{FF2B5EF4-FFF2-40B4-BE49-F238E27FC236}">
                <a16:creationId xmlns:a16="http://schemas.microsoft.com/office/drawing/2014/main" id="{ACB065C6-012B-4311-BDF4-56C7328044F2}"/>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Test2</a:t>
            </a:r>
          </a:p>
        </p:txBody>
      </p:sp>
      <p:pic>
        <p:nvPicPr>
          <p:cNvPr id="12" name="Immagine 11">
            <a:extLst>
              <a:ext uri="{FF2B5EF4-FFF2-40B4-BE49-F238E27FC236}">
                <a16:creationId xmlns:a16="http://schemas.microsoft.com/office/drawing/2014/main" id="{C6C9CE28-66F7-4F96-90D4-A6B974EA5AFA}"/>
              </a:ext>
            </a:extLst>
          </p:cNvPr>
          <p:cNvPicPr>
            <a:picLocks noChangeAspect="1"/>
          </p:cNvPicPr>
          <p:nvPr/>
        </p:nvPicPr>
        <p:blipFill>
          <a:blip r:embed="rId2"/>
          <a:stretch>
            <a:fillRect/>
          </a:stretch>
        </p:blipFill>
        <p:spPr>
          <a:xfrm>
            <a:off x="122241" y="136845"/>
            <a:ext cx="5305425" cy="2638425"/>
          </a:xfrm>
          <a:prstGeom prst="rect">
            <a:avLst/>
          </a:prstGeom>
        </p:spPr>
      </p:pic>
      <p:pic>
        <p:nvPicPr>
          <p:cNvPr id="14" name="Immagine 13">
            <a:extLst>
              <a:ext uri="{FF2B5EF4-FFF2-40B4-BE49-F238E27FC236}">
                <a16:creationId xmlns:a16="http://schemas.microsoft.com/office/drawing/2014/main" id="{64E3760D-A514-4C4B-8E47-FD859FF724FE}"/>
              </a:ext>
            </a:extLst>
          </p:cNvPr>
          <p:cNvPicPr>
            <a:picLocks noChangeAspect="1"/>
          </p:cNvPicPr>
          <p:nvPr/>
        </p:nvPicPr>
        <p:blipFill>
          <a:blip r:embed="rId3"/>
          <a:stretch>
            <a:fillRect/>
          </a:stretch>
        </p:blipFill>
        <p:spPr>
          <a:xfrm>
            <a:off x="6073283" y="2146852"/>
            <a:ext cx="5996476" cy="4574303"/>
          </a:xfrm>
          <a:prstGeom prst="rect">
            <a:avLst/>
          </a:prstGeom>
        </p:spPr>
      </p:pic>
      <p:sp>
        <p:nvSpPr>
          <p:cNvPr id="10" name="Connettore 9">
            <a:extLst>
              <a:ext uri="{FF2B5EF4-FFF2-40B4-BE49-F238E27FC236}">
                <a16:creationId xmlns:a16="http://schemas.microsoft.com/office/drawing/2014/main" id="{27766332-0351-4F94-A44E-AE82353F722A}"/>
              </a:ext>
            </a:extLst>
          </p:cNvPr>
          <p:cNvSpPr/>
          <p:nvPr/>
        </p:nvSpPr>
        <p:spPr>
          <a:xfrm rot="5400000">
            <a:off x="9764899" y="2774274"/>
            <a:ext cx="321366" cy="729668"/>
          </a:xfrm>
          <a:prstGeom prst="flowChartConnector">
            <a:avLst/>
          </a:prstGeom>
          <a:noFill/>
          <a:ln w="38100">
            <a:solidFill>
              <a:srgbClr val="92D05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sp>
        <p:nvSpPr>
          <p:cNvPr id="15" name="Freccia a destra 14">
            <a:extLst>
              <a:ext uri="{FF2B5EF4-FFF2-40B4-BE49-F238E27FC236}">
                <a16:creationId xmlns:a16="http://schemas.microsoft.com/office/drawing/2014/main" id="{F70E1536-9870-4B1E-9098-A8861EFD2B80}"/>
              </a:ext>
            </a:extLst>
          </p:cNvPr>
          <p:cNvSpPr/>
          <p:nvPr/>
        </p:nvSpPr>
        <p:spPr>
          <a:xfrm>
            <a:off x="5706576" y="3151367"/>
            <a:ext cx="3596450" cy="45720"/>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23108030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1F7BB9C6-5929-4430-B9FF-0B4296A55618}"/>
              </a:ext>
            </a:extLst>
          </p:cNvPr>
          <p:cNvSpPr txBox="1"/>
          <p:nvPr/>
        </p:nvSpPr>
        <p:spPr>
          <a:xfrm>
            <a:off x="4613559" y="109839"/>
            <a:ext cx="6791741" cy="523220"/>
          </a:xfrm>
          <a:prstGeom prst="rect">
            <a:avLst/>
          </a:prstGeom>
          <a:noFill/>
        </p:spPr>
        <p:txBody>
          <a:bodyPr wrap="square" rtlCol="0">
            <a:spAutoFit/>
          </a:bodyPr>
          <a:lstStyle/>
          <a:p>
            <a:pPr algn="ctr"/>
            <a:r>
              <a:rPr lang="it-IT" sz="2800" b="1" i="1" u="sng" dirty="0"/>
              <a:t>CUM PIVOT INC su IDENTITA’</a:t>
            </a:r>
          </a:p>
        </p:txBody>
      </p:sp>
      <p:sp>
        <p:nvSpPr>
          <p:cNvPr id="4" name="Rettangolo 3">
            <a:extLst>
              <a:ext uri="{FF2B5EF4-FFF2-40B4-BE49-F238E27FC236}">
                <a16:creationId xmlns:a16="http://schemas.microsoft.com/office/drawing/2014/main" id="{CBF4C602-D37E-474C-A0A5-AFBBFCA3F25A}"/>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Test2</a:t>
            </a:r>
          </a:p>
        </p:txBody>
      </p:sp>
      <p:sp>
        <p:nvSpPr>
          <p:cNvPr id="5" name="CasellaDiTesto 4">
            <a:extLst>
              <a:ext uri="{FF2B5EF4-FFF2-40B4-BE49-F238E27FC236}">
                <a16:creationId xmlns:a16="http://schemas.microsoft.com/office/drawing/2014/main" id="{56157AA4-FC59-4947-BBC5-8DE06E6F83AD}"/>
              </a:ext>
            </a:extLst>
          </p:cNvPr>
          <p:cNvSpPr txBox="1"/>
          <p:nvPr/>
        </p:nvSpPr>
        <p:spPr>
          <a:xfrm>
            <a:off x="-661440" y="354115"/>
            <a:ext cx="7972986" cy="523220"/>
          </a:xfrm>
          <a:prstGeom prst="rect">
            <a:avLst/>
          </a:prstGeom>
          <a:noFill/>
        </p:spPr>
        <p:txBody>
          <a:bodyPr wrap="square" rtlCol="0">
            <a:spAutoFit/>
          </a:bodyPr>
          <a:lstStyle/>
          <a:p>
            <a:pPr algn="ctr"/>
            <a:r>
              <a:rPr lang="it-IT" sz="2800" b="1" i="1" u="sng" dirty="0">
                <a:solidFill>
                  <a:schemeClr val="accent2"/>
                </a:solidFill>
              </a:rPr>
              <a:t>ANDREA</a:t>
            </a:r>
          </a:p>
        </p:txBody>
      </p:sp>
      <p:sp>
        <p:nvSpPr>
          <p:cNvPr id="6" name="CasellaDiTesto 5">
            <a:extLst>
              <a:ext uri="{FF2B5EF4-FFF2-40B4-BE49-F238E27FC236}">
                <a16:creationId xmlns:a16="http://schemas.microsoft.com/office/drawing/2014/main" id="{6B0167F6-7FD6-4543-9D80-DAA567657C50}"/>
              </a:ext>
            </a:extLst>
          </p:cNvPr>
          <p:cNvSpPr txBox="1"/>
          <p:nvPr/>
        </p:nvSpPr>
        <p:spPr>
          <a:xfrm>
            <a:off x="6255026" y="643556"/>
            <a:ext cx="6096000" cy="369332"/>
          </a:xfrm>
          <a:prstGeom prst="rect">
            <a:avLst/>
          </a:prstGeom>
          <a:noFill/>
        </p:spPr>
        <p:txBody>
          <a:bodyPr wrap="square">
            <a:spAutoFit/>
          </a:bodyPr>
          <a:lstStyle/>
          <a:p>
            <a:pPr algn="just"/>
            <a:r>
              <a:rPr lang="it-IT" b="1" dirty="0"/>
              <a:t>BASELINE = Missionari, identità 3</a:t>
            </a:r>
          </a:p>
        </p:txBody>
      </p:sp>
      <p:pic>
        <p:nvPicPr>
          <p:cNvPr id="7" name="Immagine 6">
            <a:extLst>
              <a:ext uri="{FF2B5EF4-FFF2-40B4-BE49-F238E27FC236}">
                <a16:creationId xmlns:a16="http://schemas.microsoft.com/office/drawing/2014/main" id="{002A145B-1D7E-4FAC-8C77-2C7063FF6ECF}"/>
              </a:ext>
            </a:extLst>
          </p:cNvPr>
          <p:cNvPicPr>
            <a:picLocks noChangeAspect="1"/>
          </p:cNvPicPr>
          <p:nvPr/>
        </p:nvPicPr>
        <p:blipFill>
          <a:blip r:embed="rId2"/>
          <a:stretch>
            <a:fillRect/>
          </a:stretch>
        </p:blipFill>
        <p:spPr>
          <a:xfrm>
            <a:off x="403122" y="1687600"/>
            <a:ext cx="6606200" cy="4816285"/>
          </a:xfrm>
          <a:prstGeom prst="rect">
            <a:avLst/>
          </a:prstGeom>
        </p:spPr>
      </p:pic>
      <p:sp>
        <p:nvSpPr>
          <p:cNvPr id="10" name="CasellaDiTesto 9">
            <a:extLst>
              <a:ext uri="{FF2B5EF4-FFF2-40B4-BE49-F238E27FC236}">
                <a16:creationId xmlns:a16="http://schemas.microsoft.com/office/drawing/2014/main" id="{C4DFE199-912D-471B-8A0F-EB9210C08D61}"/>
              </a:ext>
            </a:extLst>
          </p:cNvPr>
          <p:cNvSpPr txBox="1"/>
          <p:nvPr/>
        </p:nvSpPr>
        <p:spPr>
          <a:xfrm>
            <a:off x="7311546" y="2599854"/>
            <a:ext cx="3613850" cy="2677656"/>
          </a:xfrm>
          <a:prstGeom prst="rect">
            <a:avLst/>
          </a:prstGeom>
          <a:noFill/>
        </p:spPr>
        <p:txBody>
          <a:bodyPr wrap="square">
            <a:spAutoFit/>
          </a:bodyPr>
          <a:lstStyle/>
          <a:p>
            <a:pPr algn="just"/>
            <a:r>
              <a:rPr lang="it-IT" sz="2400" b="1" dirty="0">
                <a:solidFill>
                  <a:srgbClr val="92D050"/>
                </a:solidFill>
              </a:rPr>
              <a:t>All’aumentare dei pivot INC, c’è una minore probabilità di appartenere all’identità 1 (DA) piuttosto che all’identità 3 (MI)</a:t>
            </a:r>
          </a:p>
        </p:txBody>
      </p:sp>
    </p:spTree>
    <p:extLst>
      <p:ext uri="{BB962C8B-B14F-4D97-AF65-F5344CB8AC3E}">
        <p14:creationId xmlns:p14="http://schemas.microsoft.com/office/powerpoint/2010/main" val="14714029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C2D8CFB0-5793-4B08-88EE-B83C0EFDBA76}"/>
              </a:ext>
            </a:extLst>
          </p:cNvPr>
          <p:cNvSpPr txBox="1"/>
          <p:nvPr/>
        </p:nvSpPr>
        <p:spPr>
          <a:xfrm>
            <a:off x="2877998" y="224895"/>
            <a:ext cx="6791741" cy="954107"/>
          </a:xfrm>
          <a:prstGeom prst="rect">
            <a:avLst/>
          </a:prstGeom>
          <a:noFill/>
        </p:spPr>
        <p:txBody>
          <a:bodyPr wrap="square" rtlCol="0">
            <a:spAutoFit/>
          </a:bodyPr>
          <a:lstStyle/>
          <a:p>
            <a:pPr algn="ctr"/>
            <a:r>
              <a:rPr lang="it-IT" sz="2800" b="1" i="1" u="sng" dirty="0"/>
              <a:t>Test delle medie per confrontare le </a:t>
            </a:r>
            <a:r>
              <a:rPr lang="it-IT" sz="2800" b="1" i="1" u="sng" dirty="0" err="1"/>
              <a:t>teamsize</a:t>
            </a:r>
            <a:r>
              <a:rPr lang="it-IT" sz="2800" b="1" i="1" u="sng" dirty="0"/>
              <a:t> di DA, CO, MI</a:t>
            </a:r>
          </a:p>
        </p:txBody>
      </p:sp>
      <p:sp>
        <p:nvSpPr>
          <p:cNvPr id="3" name="CasellaDiTesto 2">
            <a:extLst>
              <a:ext uri="{FF2B5EF4-FFF2-40B4-BE49-F238E27FC236}">
                <a16:creationId xmlns:a16="http://schemas.microsoft.com/office/drawing/2014/main" id="{6ABB78AE-42F6-4353-86AF-44EF95315528}"/>
              </a:ext>
            </a:extLst>
          </p:cNvPr>
          <p:cNvSpPr txBox="1"/>
          <p:nvPr/>
        </p:nvSpPr>
        <p:spPr>
          <a:xfrm>
            <a:off x="744398" y="2098192"/>
            <a:ext cx="4969565" cy="2862322"/>
          </a:xfrm>
          <a:prstGeom prst="rect">
            <a:avLst/>
          </a:prstGeom>
          <a:noFill/>
        </p:spPr>
        <p:txBody>
          <a:bodyPr wrap="square" rtlCol="0">
            <a:spAutoFit/>
          </a:bodyPr>
          <a:lstStyle/>
          <a:p>
            <a:pPr marL="342900" indent="-342900">
              <a:buAutoNum type="arabicParenR"/>
            </a:pPr>
            <a:r>
              <a:rPr lang="it-IT" dirty="0"/>
              <a:t>Riconoscimento della tipologia di dati: </a:t>
            </a:r>
            <a:r>
              <a:rPr lang="it-IT" dirty="0" err="1"/>
              <a:t>teamsize</a:t>
            </a:r>
            <a:r>
              <a:rPr lang="it-IT" dirty="0"/>
              <a:t> dei Darwiniani indipendente dalla </a:t>
            </a:r>
            <a:r>
              <a:rPr lang="it-IT" dirty="0" err="1"/>
              <a:t>teamsize</a:t>
            </a:r>
            <a:r>
              <a:rPr lang="it-IT" dirty="0"/>
              <a:t> dei Comunitari così come indipendente dalla </a:t>
            </a:r>
            <a:r>
              <a:rPr lang="it-IT" dirty="0" err="1"/>
              <a:t>teamsize</a:t>
            </a:r>
            <a:r>
              <a:rPr lang="it-IT" dirty="0"/>
              <a:t> dei Missionari. Dati indipendenti</a:t>
            </a:r>
          </a:p>
          <a:p>
            <a:pPr marL="342900" indent="-342900">
              <a:buAutoNum type="arabicParenR"/>
            </a:pPr>
            <a:r>
              <a:rPr lang="it-IT" dirty="0"/>
              <a:t>Osservo le deviazioni standard: non sono simili, dunque passo successivo</a:t>
            </a:r>
          </a:p>
          <a:p>
            <a:pPr marL="342900" indent="-342900">
              <a:buAutoNum type="arabicParenR"/>
            </a:pPr>
            <a:r>
              <a:rPr lang="it-IT" dirty="0"/>
              <a:t>Eseguo 3 diversi T-test a due campioni, con varianze disuguali </a:t>
            </a:r>
          </a:p>
          <a:p>
            <a:pPr marL="342900" indent="-342900">
              <a:buAutoNum type="arabicParenR"/>
            </a:pPr>
            <a:endParaRPr lang="it-IT" dirty="0"/>
          </a:p>
        </p:txBody>
      </p:sp>
      <p:sp>
        <p:nvSpPr>
          <p:cNvPr id="4" name="CasellaDiTesto 3">
            <a:extLst>
              <a:ext uri="{FF2B5EF4-FFF2-40B4-BE49-F238E27FC236}">
                <a16:creationId xmlns:a16="http://schemas.microsoft.com/office/drawing/2014/main" id="{411D43D3-3D33-4A66-830B-614C8C0E87BF}"/>
              </a:ext>
            </a:extLst>
          </p:cNvPr>
          <p:cNvSpPr txBox="1"/>
          <p:nvPr/>
        </p:nvSpPr>
        <p:spPr>
          <a:xfrm>
            <a:off x="2609642" y="1453931"/>
            <a:ext cx="1206984" cy="369332"/>
          </a:xfrm>
          <a:prstGeom prst="rect">
            <a:avLst/>
          </a:prstGeom>
          <a:noFill/>
        </p:spPr>
        <p:txBody>
          <a:bodyPr wrap="square">
            <a:spAutoFit/>
          </a:bodyPr>
          <a:lstStyle/>
          <a:p>
            <a:r>
              <a:rPr lang="it-IT" sz="1800" b="1" i="1" u="sng" dirty="0"/>
              <a:t>STEPS</a:t>
            </a:r>
            <a:endParaRPr lang="it-IT" dirty="0"/>
          </a:p>
        </p:txBody>
      </p:sp>
      <p:pic>
        <p:nvPicPr>
          <p:cNvPr id="8" name="Immagine 7">
            <a:extLst>
              <a:ext uri="{FF2B5EF4-FFF2-40B4-BE49-F238E27FC236}">
                <a16:creationId xmlns:a16="http://schemas.microsoft.com/office/drawing/2014/main" id="{CC5D9E71-F5F4-465D-B446-BB946B851EE0}"/>
              </a:ext>
            </a:extLst>
          </p:cNvPr>
          <p:cNvPicPr>
            <a:picLocks noChangeAspect="1"/>
          </p:cNvPicPr>
          <p:nvPr/>
        </p:nvPicPr>
        <p:blipFill>
          <a:blip r:embed="rId2"/>
          <a:stretch>
            <a:fillRect/>
          </a:stretch>
        </p:blipFill>
        <p:spPr>
          <a:xfrm>
            <a:off x="6202018" y="1696376"/>
            <a:ext cx="5749994" cy="3264138"/>
          </a:xfrm>
          <a:prstGeom prst="rect">
            <a:avLst/>
          </a:prstGeom>
        </p:spPr>
      </p:pic>
    </p:spTree>
    <p:extLst>
      <p:ext uri="{BB962C8B-B14F-4D97-AF65-F5344CB8AC3E}">
        <p14:creationId xmlns:p14="http://schemas.microsoft.com/office/powerpoint/2010/main" val="274584780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A4912C12-5FFE-4909-BC3B-C2C222E50EA5}"/>
              </a:ext>
            </a:extLst>
          </p:cNvPr>
          <p:cNvSpPr txBox="1"/>
          <p:nvPr/>
        </p:nvSpPr>
        <p:spPr>
          <a:xfrm>
            <a:off x="1583020" y="891418"/>
            <a:ext cx="3433349" cy="646331"/>
          </a:xfrm>
          <a:prstGeom prst="rect">
            <a:avLst/>
          </a:prstGeom>
          <a:noFill/>
        </p:spPr>
        <p:txBody>
          <a:bodyPr wrap="square">
            <a:spAutoFit/>
          </a:bodyPr>
          <a:lstStyle/>
          <a:p>
            <a:pPr algn="ctr"/>
            <a:r>
              <a:rPr lang="it-IT" sz="1800" b="1" i="1" u="sng" dirty="0"/>
              <a:t>TEST 3.1</a:t>
            </a:r>
          </a:p>
          <a:p>
            <a:pPr algn="ctr"/>
            <a:r>
              <a:rPr lang="it-IT" sz="1800" b="1" i="1" u="sng" dirty="0"/>
              <a:t>DARWINIANI VS COMUNITARI</a:t>
            </a:r>
            <a:endParaRPr lang="it-IT" dirty="0"/>
          </a:p>
        </p:txBody>
      </p:sp>
      <p:sp>
        <p:nvSpPr>
          <p:cNvPr id="3" name="CasellaDiTesto 2">
            <a:extLst>
              <a:ext uri="{FF2B5EF4-FFF2-40B4-BE49-F238E27FC236}">
                <a16:creationId xmlns:a16="http://schemas.microsoft.com/office/drawing/2014/main" id="{5E33E061-7C69-4AC5-9BED-2D8A63C040D6}"/>
              </a:ext>
            </a:extLst>
          </p:cNvPr>
          <p:cNvSpPr txBox="1"/>
          <p:nvPr/>
        </p:nvSpPr>
        <p:spPr>
          <a:xfrm>
            <a:off x="6237551" y="1582340"/>
            <a:ext cx="5954449" cy="4801314"/>
          </a:xfrm>
          <a:prstGeom prst="rect">
            <a:avLst/>
          </a:prstGeom>
          <a:noFill/>
        </p:spPr>
        <p:txBody>
          <a:bodyPr wrap="square" rtlCol="0">
            <a:spAutoFit/>
          </a:bodyPr>
          <a:lstStyle/>
          <a:p>
            <a:pPr marL="285750" indent="-285750">
              <a:buFont typeface="Arial" panose="020B0604020202020204" pitchFamily="34" charset="0"/>
              <a:buChar char="•"/>
            </a:pPr>
            <a:r>
              <a:rPr lang="it-IT" dirty="0"/>
              <a:t>Variabile di interesse: </a:t>
            </a:r>
            <a:r>
              <a:rPr lang="it-IT" dirty="0" err="1"/>
              <a:t>teamsize</a:t>
            </a:r>
            <a:endParaRPr lang="it-IT" dirty="0"/>
          </a:p>
          <a:p>
            <a:pPr marL="285750" indent="-285750">
              <a:buFont typeface="Arial" panose="020B0604020202020204" pitchFamily="34" charset="0"/>
              <a:buChar char="•"/>
            </a:pPr>
            <a:r>
              <a:rPr lang="it-IT" dirty="0"/>
              <a:t>Variabile di raggruppamento: identità</a:t>
            </a:r>
          </a:p>
          <a:p>
            <a:pPr marL="285750" indent="-285750">
              <a:buFont typeface="Arial" panose="020B0604020202020204" pitchFamily="34" charset="0"/>
              <a:buChar char="•"/>
            </a:pPr>
            <a:r>
              <a:rPr lang="it-IT" dirty="0"/>
              <a:t>Varianze disuguali </a:t>
            </a:r>
            <a:r>
              <a:rPr lang="it-IT" dirty="0">
                <a:sym typeface="Wingdings" panose="05000000000000000000" pitchFamily="2" charset="2"/>
              </a:rPr>
              <a:t> La distribuzione della statistica del t test non è esattamente una distribuzione t e la dobbiamo approssimare con appunto una distribuzione t. Ecco perché così tanti gradi di libertà</a:t>
            </a:r>
          </a:p>
          <a:p>
            <a:pPr marL="285750" indent="-285750">
              <a:buFont typeface="Arial" panose="020B0604020202020204" pitchFamily="34" charset="0"/>
              <a:buChar char="•"/>
            </a:pPr>
            <a:r>
              <a:rPr lang="it-IT" dirty="0">
                <a:sym typeface="Wingdings" panose="05000000000000000000" pitchFamily="2" charset="2"/>
              </a:rPr>
              <a:t>H0: la differenza tra le medie di CO e DA = 0</a:t>
            </a:r>
          </a:p>
          <a:p>
            <a:pPr marL="285750" indent="-285750">
              <a:buFont typeface="Arial" panose="020B0604020202020204" pitchFamily="34" charset="0"/>
              <a:buChar char="•"/>
            </a:pPr>
            <a:r>
              <a:rPr lang="it-IT" dirty="0">
                <a:sym typeface="Wingdings" panose="05000000000000000000" pitchFamily="2" charset="2"/>
              </a:rPr>
              <a:t>Ha: la differenza è diversa da zero</a:t>
            </a:r>
          </a:p>
          <a:p>
            <a:pPr marL="285750" indent="-285750">
              <a:buFont typeface="Arial" panose="020B0604020202020204" pitchFamily="34" charset="0"/>
              <a:buChar char="•"/>
            </a:pPr>
            <a:r>
              <a:rPr lang="it-IT" dirty="0">
                <a:sym typeface="Wingdings" panose="05000000000000000000" pitchFamily="2" charset="2"/>
              </a:rPr>
              <a:t>Guardo il test bilaterale: con un livello di significatività del 5% </a:t>
            </a:r>
            <a:r>
              <a:rPr lang="it-IT" b="1" dirty="0">
                <a:solidFill>
                  <a:srgbClr val="FF0000"/>
                </a:solidFill>
                <a:sym typeface="Wingdings" panose="05000000000000000000" pitchFamily="2" charset="2"/>
              </a:rPr>
              <a:t>non posso rifiutare l’ipotesi nulla</a:t>
            </a:r>
            <a:r>
              <a:rPr lang="it-IT" dirty="0">
                <a:sym typeface="Wingdings" panose="05000000000000000000" pitchFamily="2" charset="2"/>
              </a:rPr>
              <a:t>. Non ho prove per dire che il la dimensione media della classe dei DA è diversa dalla dimensione media della classe dei CO. Inoltre l’intervallo di confidenza della differenza, con alpha pari a 0.05, include lo 0: ulteriore conferma del fatto che non si possa rifiutare H0</a:t>
            </a:r>
            <a:endParaRPr lang="it-IT" dirty="0"/>
          </a:p>
        </p:txBody>
      </p:sp>
      <p:pic>
        <p:nvPicPr>
          <p:cNvPr id="5" name="Immagine 4">
            <a:extLst>
              <a:ext uri="{FF2B5EF4-FFF2-40B4-BE49-F238E27FC236}">
                <a16:creationId xmlns:a16="http://schemas.microsoft.com/office/drawing/2014/main" id="{99F4AFB5-97CC-48AF-AA25-4E28C13C408D}"/>
              </a:ext>
            </a:extLst>
          </p:cNvPr>
          <p:cNvPicPr>
            <a:picLocks noChangeAspect="1"/>
          </p:cNvPicPr>
          <p:nvPr/>
        </p:nvPicPr>
        <p:blipFill>
          <a:blip r:embed="rId2"/>
          <a:stretch>
            <a:fillRect/>
          </a:stretch>
        </p:blipFill>
        <p:spPr>
          <a:xfrm>
            <a:off x="111899" y="1948372"/>
            <a:ext cx="6125652" cy="3286669"/>
          </a:xfrm>
          <a:prstGeom prst="rect">
            <a:avLst/>
          </a:prstGeom>
        </p:spPr>
      </p:pic>
      <p:sp>
        <p:nvSpPr>
          <p:cNvPr id="6" name="Connettore 5">
            <a:extLst>
              <a:ext uri="{FF2B5EF4-FFF2-40B4-BE49-F238E27FC236}">
                <a16:creationId xmlns:a16="http://schemas.microsoft.com/office/drawing/2014/main" id="{FCCF987F-223B-458F-8432-BB03F4793FB2}"/>
              </a:ext>
            </a:extLst>
          </p:cNvPr>
          <p:cNvSpPr/>
          <p:nvPr/>
        </p:nvSpPr>
        <p:spPr>
          <a:xfrm rot="5400000">
            <a:off x="2824190" y="3869747"/>
            <a:ext cx="701070" cy="2029518"/>
          </a:xfrm>
          <a:prstGeom prst="flowChartConnector">
            <a:avLst/>
          </a:prstGeom>
          <a:noFill/>
          <a:ln w="38100">
            <a:solidFill>
              <a:srgbClr val="FF000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31613366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09A89346-84EE-4C31-838D-DF65A0D88DA8}"/>
              </a:ext>
            </a:extLst>
          </p:cNvPr>
          <p:cNvSpPr txBox="1"/>
          <p:nvPr/>
        </p:nvSpPr>
        <p:spPr>
          <a:xfrm>
            <a:off x="1583020" y="891418"/>
            <a:ext cx="3433349" cy="646331"/>
          </a:xfrm>
          <a:prstGeom prst="rect">
            <a:avLst/>
          </a:prstGeom>
          <a:noFill/>
        </p:spPr>
        <p:txBody>
          <a:bodyPr wrap="square">
            <a:spAutoFit/>
          </a:bodyPr>
          <a:lstStyle/>
          <a:p>
            <a:pPr algn="ctr"/>
            <a:r>
              <a:rPr lang="it-IT" sz="1800" b="1" i="1" u="sng" dirty="0"/>
              <a:t>TEST 3.2</a:t>
            </a:r>
          </a:p>
          <a:p>
            <a:pPr algn="ctr"/>
            <a:r>
              <a:rPr lang="it-IT" sz="1800" b="1" i="1" u="sng" dirty="0"/>
              <a:t>DARWINIANI VS MISSIONARI</a:t>
            </a:r>
            <a:endParaRPr lang="it-IT" dirty="0"/>
          </a:p>
        </p:txBody>
      </p:sp>
      <p:sp>
        <p:nvSpPr>
          <p:cNvPr id="3" name="CasellaDiTesto 2">
            <a:extLst>
              <a:ext uri="{FF2B5EF4-FFF2-40B4-BE49-F238E27FC236}">
                <a16:creationId xmlns:a16="http://schemas.microsoft.com/office/drawing/2014/main" id="{A88B8F82-066D-4807-A39F-D98AB308C52A}"/>
              </a:ext>
            </a:extLst>
          </p:cNvPr>
          <p:cNvSpPr txBox="1"/>
          <p:nvPr/>
        </p:nvSpPr>
        <p:spPr>
          <a:xfrm>
            <a:off x="6237551" y="1582340"/>
            <a:ext cx="5954449" cy="4801314"/>
          </a:xfrm>
          <a:prstGeom prst="rect">
            <a:avLst/>
          </a:prstGeom>
          <a:noFill/>
        </p:spPr>
        <p:txBody>
          <a:bodyPr wrap="square" rtlCol="0">
            <a:spAutoFit/>
          </a:bodyPr>
          <a:lstStyle/>
          <a:p>
            <a:pPr marL="285750" indent="-285750">
              <a:buFont typeface="Arial" panose="020B0604020202020204" pitchFamily="34" charset="0"/>
              <a:buChar char="•"/>
            </a:pPr>
            <a:r>
              <a:rPr lang="it-IT" dirty="0"/>
              <a:t>Variabile di interesse: </a:t>
            </a:r>
            <a:r>
              <a:rPr lang="it-IT" dirty="0" err="1"/>
              <a:t>teamsize</a:t>
            </a:r>
            <a:endParaRPr lang="it-IT" dirty="0"/>
          </a:p>
          <a:p>
            <a:pPr marL="285750" indent="-285750">
              <a:buFont typeface="Arial" panose="020B0604020202020204" pitchFamily="34" charset="0"/>
              <a:buChar char="•"/>
            </a:pPr>
            <a:r>
              <a:rPr lang="it-IT" dirty="0"/>
              <a:t>Variabile di raggruppamento: identità</a:t>
            </a:r>
          </a:p>
          <a:p>
            <a:pPr marL="285750" indent="-285750">
              <a:buFont typeface="Arial" panose="020B0604020202020204" pitchFamily="34" charset="0"/>
              <a:buChar char="•"/>
            </a:pPr>
            <a:r>
              <a:rPr lang="it-IT" dirty="0"/>
              <a:t>Varianze disuguali </a:t>
            </a:r>
            <a:r>
              <a:rPr lang="it-IT" dirty="0">
                <a:sym typeface="Wingdings" panose="05000000000000000000" pitchFamily="2" charset="2"/>
              </a:rPr>
              <a:t> La distribuzione della statistica del t test non è esattamente una distribuzione t e la dobbiamo approssimare con appunto una distribuzione t. Ecco perché così tanti gradi di libertà</a:t>
            </a:r>
          </a:p>
          <a:p>
            <a:pPr marL="285750" indent="-285750">
              <a:buFont typeface="Arial" panose="020B0604020202020204" pitchFamily="34" charset="0"/>
              <a:buChar char="•"/>
            </a:pPr>
            <a:r>
              <a:rPr lang="it-IT" dirty="0">
                <a:sym typeface="Wingdings" panose="05000000000000000000" pitchFamily="2" charset="2"/>
              </a:rPr>
              <a:t>H0: la differenza tra le medie di DA e MI = 0</a:t>
            </a:r>
          </a:p>
          <a:p>
            <a:pPr marL="285750" indent="-285750">
              <a:buFont typeface="Arial" panose="020B0604020202020204" pitchFamily="34" charset="0"/>
              <a:buChar char="•"/>
            </a:pPr>
            <a:r>
              <a:rPr lang="it-IT" dirty="0">
                <a:sym typeface="Wingdings" panose="05000000000000000000" pitchFamily="2" charset="2"/>
              </a:rPr>
              <a:t>Ha: la differenza è diversa da zero</a:t>
            </a:r>
          </a:p>
          <a:p>
            <a:pPr marL="285750" indent="-285750">
              <a:buFont typeface="Arial" panose="020B0604020202020204" pitchFamily="34" charset="0"/>
              <a:buChar char="•"/>
            </a:pPr>
            <a:r>
              <a:rPr lang="it-IT" dirty="0">
                <a:sym typeface="Wingdings" panose="05000000000000000000" pitchFamily="2" charset="2"/>
              </a:rPr>
              <a:t>Guardo il test bilaterale: con un livello di significatività del 5% </a:t>
            </a:r>
            <a:r>
              <a:rPr lang="it-IT" b="1" dirty="0">
                <a:solidFill>
                  <a:srgbClr val="FF0000"/>
                </a:solidFill>
                <a:sym typeface="Wingdings" panose="05000000000000000000" pitchFamily="2" charset="2"/>
              </a:rPr>
              <a:t>non posso rifiutare l’ipotesi nulla</a:t>
            </a:r>
            <a:r>
              <a:rPr lang="it-IT" dirty="0">
                <a:sym typeface="Wingdings" panose="05000000000000000000" pitchFamily="2" charset="2"/>
              </a:rPr>
              <a:t>. Non ho prove per dire che il la dimensione media della classe dei DA è diversa dalla dimensione media della classe dei MI. Inoltre l’intervallo di confidenza della differenza, con alpha pari a 0.05, include lo 0: ulteriore conferma del fatto che non si possa rifiutare H0</a:t>
            </a:r>
            <a:endParaRPr lang="it-IT" dirty="0"/>
          </a:p>
        </p:txBody>
      </p:sp>
      <p:pic>
        <p:nvPicPr>
          <p:cNvPr id="5" name="Immagine 4">
            <a:extLst>
              <a:ext uri="{FF2B5EF4-FFF2-40B4-BE49-F238E27FC236}">
                <a16:creationId xmlns:a16="http://schemas.microsoft.com/office/drawing/2014/main" id="{0F903C99-9AEA-4A23-9547-195A7D552DA4}"/>
              </a:ext>
            </a:extLst>
          </p:cNvPr>
          <p:cNvPicPr>
            <a:picLocks noChangeAspect="1"/>
          </p:cNvPicPr>
          <p:nvPr/>
        </p:nvPicPr>
        <p:blipFill>
          <a:blip r:embed="rId2"/>
          <a:stretch>
            <a:fillRect/>
          </a:stretch>
        </p:blipFill>
        <p:spPr>
          <a:xfrm>
            <a:off x="141551" y="2123811"/>
            <a:ext cx="6096000" cy="3250470"/>
          </a:xfrm>
          <a:prstGeom prst="rect">
            <a:avLst/>
          </a:prstGeom>
        </p:spPr>
      </p:pic>
      <p:sp>
        <p:nvSpPr>
          <p:cNvPr id="6" name="Connettore 5">
            <a:extLst>
              <a:ext uri="{FF2B5EF4-FFF2-40B4-BE49-F238E27FC236}">
                <a16:creationId xmlns:a16="http://schemas.microsoft.com/office/drawing/2014/main" id="{7AE841C5-9C64-4ECC-9FA4-DC612040EECD}"/>
              </a:ext>
            </a:extLst>
          </p:cNvPr>
          <p:cNvSpPr/>
          <p:nvPr/>
        </p:nvSpPr>
        <p:spPr>
          <a:xfrm rot="5400000">
            <a:off x="2852563" y="4085016"/>
            <a:ext cx="587719" cy="2029518"/>
          </a:xfrm>
          <a:prstGeom prst="flowChartConnector">
            <a:avLst/>
          </a:prstGeom>
          <a:noFill/>
          <a:ln w="38100">
            <a:solidFill>
              <a:srgbClr val="FF000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83179649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8A62A0D4-14A6-43EE-91CF-B53C675D7058}"/>
              </a:ext>
            </a:extLst>
          </p:cNvPr>
          <p:cNvSpPr txBox="1"/>
          <p:nvPr/>
        </p:nvSpPr>
        <p:spPr>
          <a:xfrm>
            <a:off x="6102915" y="1582340"/>
            <a:ext cx="6089085" cy="4801314"/>
          </a:xfrm>
          <a:prstGeom prst="rect">
            <a:avLst/>
          </a:prstGeom>
          <a:noFill/>
        </p:spPr>
        <p:txBody>
          <a:bodyPr wrap="square" rtlCol="0">
            <a:spAutoFit/>
          </a:bodyPr>
          <a:lstStyle/>
          <a:p>
            <a:pPr marL="285750" indent="-285750">
              <a:buFont typeface="Arial" panose="020B0604020202020204" pitchFamily="34" charset="0"/>
              <a:buChar char="•"/>
            </a:pPr>
            <a:r>
              <a:rPr lang="it-IT" dirty="0"/>
              <a:t>Variabile di interesse: </a:t>
            </a:r>
            <a:r>
              <a:rPr lang="it-IT" dirty="0" err="1"/>
              <a:t>teamsize</a:t>
            </a:r>
            <a:endParaRPr lang="it-IT" dirty="0"/>
          </a:p>
          <a:p>
            <a:pPr marL="285750" indent="-285750">
              <a:buFont typeface="Arial" panose="020B0604020202020204" pitchFamily="34" charset="0"/>
              <a:buChar char="•"/>
            </a:pPr>
            <a:r>
              <a:rPr lang="it-IT" dirty="0"/>
              <a:t>Variabile di raggruppamento: identità</a:t>
            </a:r>
          </a:p>
          <a:p>
            <a:pPr marL="285750" indent="-285750">
              <a:buFont typeface="Arial" panose="020B0604020202020204" pitchFamily="34" charset="0"/>
              <a:buChar char="•"/>
            </a:pPr>
            <a:r>
              <a:rPr lang="it-IT" dirty="0"/>
              <a:t>Varianze disuguali </a:t>
            </a:r>
            <a:r>
              <a:rPr lang="it-IT" dirty="0">
                <a:sym typeface="Wingdings" panose="05000000000000000000" pitchFamily="2" charset="2"/>
              </a:rPr>
              <a:t> La distribuzione della statistica del t test non è esattamente una distribuzione t e la dobbiamo approssimare con appunto una distribuzione t. Ecco perché così tanti gradi di libertà</a:t>
            </a:r>
          </a:p>
          <a:p>
            <a:pPr marL="285750" indent="-285750">
              <a:buFont typeface="Arial" panose="020B0604020202020204" pitchFamily="34" charset="0"/>
              <a:buChar char="•"/>
            </a:pPr>
            <a:r>
              <a:rPr lang="it-IT" dirty="0">
                <a:sym typeface="Wingdings" panose="05000000000000000000" pitchFamily="2" charset="2"/>
              </a:rPr>
              <a:t>H0: la differenza tra le medie di CO e MI = 0</a:t>
            </a:r>
          </a:p>
          <a:p>
            <a:pPr marL="285750" indent="-285750">
              <a:buFont typeface="Arial" panose="020B0604020202020204" pitchFamily="34" charset="0"/>
              <a:buChar char="•"/>
            </a:pPr>
            <a:r>
              <a:rPr lang="it-IT" dirty="0">
                <a:sym typeface="Wingdings" panose="05000000000000000000" pitchFamily="2" charset="2"/>
              </a:rPr>
              <a:t>Ha: la differenza è diversa da zero</a:t>
            </a:r>
          </a:p>
          <a:p>
            <a:pPr marL="285750" indent="-285750">
              <a:buFont typeface="Arial" panose="020B0604020202020204" pitchFamily="34" charset="0"/>
              <a:buChar char="•"/>
            </a:pPr>
            <a:r>
              <a:rPr lang="it-IT" dirty="0">
                <a:sym typeface="Wingdings" panose="05000000000000000000" pitchFamily="2" charset="2"/>
              </a:rPr>
              <a:t>Guardo il test bilaterale: con un livello di significatività del 5% </a:t>
            </a:r>
            <a:r>
              <a:rPr lang="it-IT" b="1" dirty="0">
                <a:solidFill>
                  <a:srgbClr val="FF0000"/>
                </a:solidFill>
                <a:sym typeface="Wingdings" panose="05000000000000000000" pitchFamily="2" charset="2"/>
              </a:rPr>
              <a:t>non posso rifiutare l’ipotesi nulla</a:t>
            </a:r>
            <a:r>
              <a:rPr lang="it-IT" dirty="0">
                <a:sym typeface="Wingdings" panose="05000000000000000000" pitchFamily="2" charset="2"/>
              </a:rPr>
              <a:t>. Non ho prove per dire che il la dimensione media della classe dei CO è diversa dalla dimensione media della classe dei MI. Inoltre l’intervallo di confidenza della differenza, con alpha pari a 0.05, include lo 0: ulteriore conferma del fatto che non si possa rifiutare H0</a:t>
            </a:r>
            <a:endParaRPr lang="it-IT" dirty="0"/>
          </a:p>
        </p:txBody>
      </p:sp>
      <p:sp>
        <p:nvSpPr>
          <p:cNvPr id="3" name="CasellaDiTesto 2">
            <a:extLst>
              <a:ext uri="{FF2B5EF4-FFF2-40B4-BE49-F238E27FC236}">
                <a16:creationId xmlns:a16="http://schemas.microsoft.com/office/drawing/2014/main" id="{103B6161-72E0-4B48-AE05-C20FE427E60F}"/>
              </a:ext>
            </a:extLst>
          </p:cNvPr>
          <p:cNvSpPr txBox="1"/>
          <p:nvPr/>
        </p:nvSpPr>
        <p:spPr>
          <a:xfrm>
            <a:off x="1583020" y="891418"/>
            <a:ext cx="3433349" cy="646331"/>
          </a:xfrm>
          <a:prstGeom prst="rect">
            <a:avLst/>
          </a:prstGeom>
          <a:noFill/>
        </p:spPr>
        <p:txBody>
          <a:bodyPr wrap="square">
            <a:spAutoFit/>
          </a:bodyPr>
          <a:lstStyle/>
          <a:p>
            <a:pPr algn="ctr"/>
            <a:r>
              <a:rPr lang="it-IT" sz="1800" b="1" i="1" u="sng" dirty="0"/>
              <a:t>TEST 3.3</a:t>
            </a:r>
          </a:p>
          <a:p>
            <a:pPr algn="ctr"/>
            <a:r>
              <a:rPr lang="it-IT" sz="1800" b="1" i="1" u="sng" dirty="0"/>
              <a:t>COMUNITARI VS MISSIONARI</a:t>
            </a:r>
            <a:endParaRPr lang="it-IT" dirty="0"/>
          </a:p>
        </p:txBody>
      </p:sp>
      <p:pic>
        <p:nvPicPr>
          <p:cNvPr id="5" name="Immagine 4">
            <a:extLst>
              <a:ext uri="{FF2B5EF4-FFF2-40B4-BE49-F238E27FC236}">
                <a16:creationId xmlns:a16="http://schemas.microsoft.com/office/drawing/2014/main" id="{50E3849B-A2F5-4E7A-9749-F8EB8A98CA20}"/>
              </a:ext>
            </a:extLst>
          </p:cNvPr>
          <p:cNvPicPr>
            <a:picLocks noChangeAspect="1"/>
          </p:cNvPicPr>
          <p:nvPr/>
        </p:nvPicPr>
        <p:blipFill>
          <a:blip r:embed="rId2"/>
          <a:stretch>
            <a:fillRect/>
          </a:stretch>
        </p:blipFill>
        <p:spPr>
          <a:xfrm>
            <a:off x="103073" y="2067340"/>
            <a:ext cx="5992927" cy="3207026"/>
          </a:xfrm>
          <a:prstGeom prst="rect">
            <a:avLst/>
          </a:prstGeom>
        </p:spPr>
      </p:pic>
      <p:sp>
        <p:nvSpPr>
          <p:cNvPr id="6" name="Connettore 5">
            <a:extLst>
              <a:ext uri="{FF2B5EF4-FFF2-40B4-BE49-F238E27FC236}">
                <a16:creationId xmlns:a16="http://schemas.microsoft.com/office/drawing/2014/main" id="{9DD5766C-8222-4773-81F6-D08B62EF629E}"/>
              </a:ext>
            </a:extLst>
          </p:cNvPr>
          <p:cNvSpPr/>
          <p:nvPr/>
        </p:nvSpPr>
        <p:spPr>
          <a:xfrm rot="5400000">
            <a:off x="2854678" y="4014749"/>
            <a:ext cx="489715" cy="2029518"/>
          </a:xfrm>
          <a:prstGeom prst="flowChartConnector">
            <a:avLst/>
          </a:prstGeom>
          <a:noFill/>
          <a:ln w="38100">
            <a:solidFill>
              <a:srgbClr val="FF000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9129487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8FAA857E-BBCD-4A40-80BB-4F3D86F96894}"/>
              </a:ext>
            </a:extLst>
          </p:cNvPr>
          <p:cNvSpPr txBox="1"/>
          <p:nvPr/>
        </p:nvSpPr>
        <p:spPr>
          <a:xfrm>
            <a:off x="2109507" y="843677"/>
            <a:ext cx="7972986" cy="5170646"/>
          </a:xfrm>
          <a:prstGeom prst="rect">
            <a:avLst/>
          </a:prstGeom>
          <a:noFill/>
        </p:spPr>
        <p:txBody>
          <a:bodyPr wrap="square" rtlCol="0">
            <a:spAutoFit/>
          </a:bodyPr>
          <a:lstStyle/>
          <a:p>
            <a:pPr algn="ctr"/>
            <a:r>
              <a:rPr lang="it-IT" sz="6600" b="1" i="1" u="sng" dirty="0">
                <a:solidFill>
                  <a:schemeClr val="accent2"/>
                </a:solidFill>
              </a:rPr>
              <a:t>La struttura: </a:t>
            </a:r>
          </a:p>
          <a:p>
            <a:pPr algn="ctr"/>
            <a:r>
              <a:rPr lang="it-IT" sz="6600" b="1" i="1" u="sng" dirty="0">
                <a:solidFill>
                  <a:schemeClr val="accent2"/>
                </a:solidFill>
              </a:rPr>
              <a:t>Teoria</a:t>
            </a:r>
          </a:p>
          <a:p>
            <a:pPr algn="ctr"/>
            <a:r>
              <a:rPr lang="it-IT" sz="6600" b="1" i="1" u="sng" dirty="0">
                <a:solidFill>
                  <a:schemeClr val="accent2"/>
                </a:solidFill>
              </a:rPr>
              <a:t>Ipotesi</a:t>
            </a:r>
          </a:p>
          <a:p>
            <a:pPr algn="ctr"/>
            <a:r>
              <a:rPr lang="it-IT" sz="6600" b="1" i="1" u="sng" dirty="0">
                <a:solidFill>
                  <a:schemeClr val="accent2"/>
                </a:solidFill>
              </a:rPr>
              <a:t>Metodo</a:t>
            </a:r>
          </a:p>
          <a:p>
            <a:pPr algn="ctr"/>
            <a:r>
              <a:rPr lang="it-IT" sz="6600" b="1" i="1" u="sng" dirty="0">
                <a:solidFill>
                  <a:schemeClr val="accent2"/>
                </a:solidFill>
              </a:rPr>
              <a:t>Risultati</a:t>
            </a:r>
            <a:endParaRPr lang="it-IT" sz="6000" b="1" i="1" u="sng" dirty="0">
              <a:solidFill>
                <a:schemeClr val="accent2"/>
              </a:solidFill>
            </a:endParaRPr>
          </a:p>
        </p:txBody>
      </p:sp>
    </p:spTree>
    <p:extLst>
      <p:ext uri="{BB962C8B-B14F-4D97-AF65-F5344CB8AC3E}">
        <p14:creationId xmlns:p14="http://schemas.microsoft.com/office/powerpoint/2010/main" val="120713093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2F5574FD-CF2E-49B5-B205-786973C9E814}"/>
              </a:ext>
            </a:extLst>
          </p:cNvPr>
          <p:cNvSpPr txBox="1"/>
          <p:nvPr/>
        </p:nvSpPr>
        <p:spPr>
          <a:xfrm>
            <a:off x="4224131" y="157080"/>
            <a:ext cx="6791741" cy="523220"/>
          </a:xfrm>
          <a:prstGeom prst="rect">
            <a:avLst/>
          </a:prstGeom>
          <a:noFill/>
        </p:spPr>
        <p:txBody>
          <a:bodyPr wrap="square" rtlCol="0">
            <a:spAutoFit/>
          </a:bodyPr>
          <a:lstStyle/>
          <a:p>
            <a:pPr algn="ctr"/>
            <a:r>
              <a:rPr lang="it-IT" sz="2800" b="1" i="1" u="sng" dirty="0"/>
              <a:t>TRATTAMENTO su CUM PIVOT INC</a:t>
            </a:r>
          </a:p>
        </p:txBody>
      </p:sp>
      <p:sp>
        <p:nvSpPr>
          <p:cNvPr id="3" name="CasellaDiTesto 2">
            <a:extLst>
              <a:ext uri="{FF2B5EF4-FFF2-40B4-BE49-F238E27FC236}">
                <a16:creationId xmlns:a16="http://schemas.microsoft.com/office/drawing/2014/main" id="{621E308B-0AC6-4929-B746-EE7BB1D4D080}"/>
              </a:ext>
            </a:extLst>
          </p:cNvPr>
          <p:cNvSpPr txBox="1"/>
          <p:nvPr/>
        </p:nvSpPr>
        <p:spPr>
          <a:xfrm>
            <a:off x="5947535" y="1410854"/>
            <a:ext cx="6096000" cy="1569660"/>
          </a:xfrm>
          <a:prstGeom prst="rect">
            <a:avLst/>
          </a:prstGeom>
          <a:noFill/>
        </p:spPr>
        <p:txBody>
          <a:bodyPr wrap="square">
            <a:spAutoFit/>
          </a:bodyPr>
          <a:lstStyle/>
          <a:p>
            <a:pPr algn="just"/>
            <a:r>
              <a:rPr lang="it-IT" sz="1600" dirty="0"/>
              <a:t>Scientifici ed </a:t>
            </a:r>
            <a:r>
              <a:rPr lang="it-IT" sz="1600" dirty="0" err="1"/>
              <a:t>Effectuation</a:t>
            </a:r>
            <a:r>
              <a:rPr lang="it-IT" sz="1600" dirty="0"/>
              <a:t> hanno maggiore probabilità rispetto al Controllo di ricadere nella classe in cui si fa 1 solo pivot incrementale, piuttosto che nessun pivot; </a:t>
            </a:r>
          </a:p>
          <a:p>
            <a:pPr algn="just"/>
            <a:r>
              <a:rPr lang="it-IT" sz="1600" dirty="0" err="1"/>
              <a:t>Effectuation</a:t>
            </a:r>
            <a:r>
              <a:rPr lang="it-IT" sz="1600" dirty="0"/>
              <a:t> ha maggiore probabilità rispetto al controllo di ricadere nella classe in cui si fanno 2 oppure anche 3 pivot incrementali, piuttosto che nessun pivot</a:t>
            </a:r>
          </a:p>
        </p:txBody>
      </p:sp>
      <p:sp>
        <p:nvSpPr>
          <p:cNvPr id="4" name="CasellaDiTesto 3">
            <a:extLst>
              <a:ext uri="{FF2B5EF4-FFF2-40B4-BE49-F238E27FC236}">
                <a16:creationId xmlns:a16="http://schemas.microsoft.com/office/drawing/2014/main" id="{6D093D15-975F-421C-83F6-66D7370878FB}"/>
              </a:ext>
            </a:extLst>
          </p:cNvPr>
          <p:cNvSpPr txBox="1"/>
          <p:nvPr/>
        </p:nvSpPr>
        <p:spPr>
          <a:xfrm>
            <a:off x="5309460" y="652714"/>
            <a:ext cx="6261652" cy="369332"/>
          </a:xfrm>
          <a:prstGeom prst="rect">
            <a:avLst/>
          </a:prstGeom>
          <a:noFill/>
        </p:spPr>
        <p:txBody>
          <a:bodyPr wrap="square">
            <a:spAutoFit/>
          </a:bodyPr>
          <a:lstStyle/>
          <a:p>
            <a:pPr algn="just"/>
            <a:r>
              <a:rPr lang="it-IT" b="1" dirty="0"/>
              <a:t>BASELINE = Categoria 0 pivot incrementali</a:t>
            </a:r>
          </a:p>
        </p:txBody>
      </p:sp>
      <p:sp>
        <p:nvSpPr>
          <p:cNvPr id="5" name="Rettangolo 4">
            <a:extLst>
              <a:ext uri="{FF2B5EF4-FFF2-40B4-BE49-F238E27FC236}">
                <a16:creationId xmlns:a16="http://schemas.microsoft.com/office/drawing/2014/main" id="{D01B64CE-3359-438E-BBE6-66834DA7F216}"/>
              </a:ext>
            </a:extLst>
          </p:cNvPr>
          <p:cNvSpPr/>
          <p:nvPr/>
        </p:nvSpPr>
        <p:spPr>
          <a:xfrm>
            <a:off x="10436190" y="526206"/>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Test4</a:t>
            </a:r>
          </a:p>
        </p:txBody>
      </p:sp>
      <p:pic>
        <p:nvPicPr>
          <p:cNvPr id="7" name="Immagine 6">
            <a:extLst>
              <a:ext uri="{FF2B5EF4-FFF2-40B4-BE49-F238E27FC236}">
                <a16:creationId xmlns:a16="http://schemas.microsoft.com/office/drawing/2014/main" id="{D99E5145-DCC0-4D74-B0E2-169602289884}"/>
              </a:ext>
            </a:extLst>
          </p:cNvPr>
          <p:cNvPicPr>
            <a:picLocks noChangeAspect="1"/>
          </p:cNvPicPr>
          <p:nvPr/>
        </p:nvPicPr>
        <p:blipFill>
          <a:blip r:embed="rId3"/>
          <a:stretch>
            <a:fillRect/>
          </a:stretch>
        </p:blipFill>
        <p:spPr>
          <a:xfrm>
            <a:off x="0" y="157080"/>
            <a:ext cx="4622630" cy="2265339"/>
          </a:xfrm>
          <a:prstGeom prst="rect">
            <a:avLst/>
          </a:prstGeom>
        </p:spPr>
      </p:pic>
      <p:pic>
        <p:nvPicPr>
          <p:cNvPr id="9" name="Immagine 8">
            <a:extLst>
              <a:ext uri="{FF2B5EF4-FFF2-40B4-BE49-F238E27FC236}">
                <a16:creationId xmlns:a16="http://schemas.microsoft.com/office/drawing/2014/main" id="{6CF84E5E-A2BB-43B5-9CB5-22D9AD387A08}"/>
              </a:ext>
            </a:extLst>
          </p:cNvPr>
          <p:cNvPicPr>
            <a:picLocks noChangeAspect="1"/>
          </p:cNvPicPr>
          <p:nvPr/>
        </p:nvPicPr>
        <p:blipFill>
          <a:blip r:embed="rId4"/>
          <a:stretch>
            <a:fillRect/>
          </a:stretch>
        </p:blipFill>
        <p:spPr>
          <a:xfrm>
            <a:off x="0" y="2712545"/>
            <a:ext cx="5751443" cy="4145455"/>
          </a:xfrm>
          <a:prstGeom prst="rect">
            <a:avLst/>
          </a:prstGeom>
        </p:spPr>
      </p:pic>
      <p:pic>
        <p:nvPicPr>
          <p:cNvPr id="11" name="Immagine 10">
            <a:extLst>
              <a:ext uri="{FF2B5EF4-FFF2-40B4-BE49-F238E27FC236}">
                <a16:creationId xmlns:a16="http://schemas.microsoft.com/office/drawing/2014/main" id="{B4BE281B-7985-4B74-A08A-C23BD7EE4E66}"/>
              </a:ext>
            </a:extLst>
          </p:cNvPr>
          <p:cNvPicPr>
            <a:picLocks noChangeAspect="1"/>
          </p:cNvPicPr>
          <p:nvPr/>
        </p:nvPicPr>
        <p:blipFill>
          <a:blip r:embed="rId5"/>
          <a:stretch>
            <a:fillRect/>
          </a:stretch>
        </p:blipFill>
        <p:spPr>
          <a:xfrm>
            <a:off x="5947535" y="3107022"/>
            <a:ext cx="6244465" cy="3750978"/>
          </a:xfrm>
          <a:prstGeom prst="rect">
            <a:avLst/>
          </a:prstGeom>
        </p:spPr>
      </p:pic>
      <p:sp>
        <p:nvSpPr>
          <p:cNvPr id="12" name="Connettore 11">
            <a:extLst>
              <a:ext uri="{FF2B5EF4-FFF2-40B4-BE49-F238E27FC236}">
                <a16:creationId xmlns:a16="http://schemas.microsoft.com/office/drawing/2014/main" id="{F68BE32B-9CFC-4E31-B4BF-0D3BBEDF7A20}"/>
              </a:ext>
            </a:extLst>
          </p:cNvPr>
          <p:cNvSpPr/>
          <p:nvPr/>
        </p:nvSpPr>
        <p:spPr>
          <a:xfrm rot="5400000">
            <a:off x="3576164" y="3665066"/>
            <a:ext cx="414664" cy="649358"/>
          </a:xfrm>
          <a:prstGeom prst="flowChartConnector">
            <a:avLst/>
          </a:prstGeom>
          <a:noFill/>
          <a:ln w="38100">
            <a:solidFill>
              <a:srgbClr val="92D05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sp>
        <p:nvSpPr>
          <p:cNvPr id="13" name="Connettore 12">
            <a:extLst>
              <a:ext uri="{FF2B5EF4-FFF2-40B4-BE49-F238E27FC236}">
                <a16:creationId xmlns:a16="http://schemas.microsoft.com/office/drawing/2014/main" id="{468AA5AB-5F4A-4CED-A7D7-D722E06CBF29}"/>
              </a:ext>
            </a:extLst>
          </p:cNvPr>
          <p:cNvSpPr/>
          <p:nvPr/>
        </p:nvSpPr>
        <p:spPr>
          <a:xfrm rot="5400000">
            <a:off x="3666434" y="4875387"/>
            <a:ext cx="234122" cy="649359"/>
          </a:xfrm>
          <a:prstGeom prst="flowChartConnector">
            <a:avLst/>
          </a:prstGeom>
          <a:noFill/>
          <a:ln w="38100">
            <a:solidFill>
              <a:srgbClr val="92D05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sp>
        <p:nvSpPr>
          <p:cNvPr id="14" name="Connettore 13">
            <a:extLst>
              <a:ext uri="{FF2B5EF4-FFF2-40B4-BE49-F238E27FC236}">
                <a16:creationId xmlns:a16="http://schemas.microsoft.com/office/drawing/2014/main" id="{FF82773E-6BB3-45FC-8D64-F3C2803BCE62}"/>
              </a:ext>
            </a:extLst>
          </p:cNvPr>
          <p:cNvSpPr/>
          <p:nvPr/>
        </p:nvSpPr>
        <p:spPr>
          <a:xfrm rot="5400000">
            <a:off x="3646158" y="5981549"/>
            <a:ext cx="234122" cy="729668"/>
          </a:xfrm>
          <a:prstGeom prst="flowChartConnector">
            <a:avLst/>
          </a:prstGeom>
          <a:noFill/>
          <a:ln w="38100">
            <a:solidFill>
              <a:srgbClr val="92D05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269446691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F7E34FEA-EB67-4DB6-85BE-45F2DE61170A}"/>
              </a:ext>
            </a:extLst>
          </p:cNvPr>
          <p:cNvSpPr txBox="1"/>
          <p:nvPr/>
        </p:nvSpPr>
        <p:spPr>
          <a:xfrm>
            <a:off x="4156520" y="0"/>
            <a:ext cx="6791741" cy="523220"/>
          </a:xfrm>
          <a:prstGeom prst="rect">
            <a:avLst/>
          </a:prstGeom>
          <a:noFill/>
        </p:spPr>
        <p:txBody>
          <a:bodyPr wrap="square" rtlCol="0">
            <a:spAutoFit/>
          </a:bodyPr>
          <a:lstStyle/>
          <a:p>
            <a:pPr algn="ctr"/>
            <a:r>
              <a:rPr lang="it-IT" sz="2800" b="1" i="1" u="sng" dirty="0"/>
              <a:t>TRATTAMENTO su CUM PIVOT INC</a:t>
            </a:r>
          </a:p>
        </p:txBody>
      </p:sp>
      <p:sp>
        <p:nvSpPr>
          <p:cNvPr id="3" name="CasellaDiTesto 2">
            <a:extLst>
              <a:ext uri="{FF2B5EF4-FFF2-40B4-BE49-F238E27FC236}">
                <a16:creationId xmlns:a16="http://schemas.microsoft.com/office/drawing/2014/main" id="{2B45D7F0-8ADD-4AB2-97D1-6FB287A8A82B}"/>
              </a:ext>
            </a:extLst>
          </p:cNvPr>
          <p:cNvSpPr txBox="1"/>
          <p:nvPr/>
        </p:nvSpPr>
        <p:spPr>
          <a:xfrm>
            <a:off x="5362471" y="523220"/>
            <a:ext cx="6261652" cy="369332"/>
          </a:xfrm>
          <a:prstGeom prst="rect">
            <a:avLst/>
          </a:prstGeom>
          <a:noFill/>
        </p:spPr>
        <p:txBody>
          <a:bodyPr wrap="square">
            <a:spAutoFit/>
          </a:bodyPr>
          <a:lstStyle/>
          <a:p>
            <a:pPr algn="just"/>
            <a:r>
              <a:rPr lang="it-IT" b="1" dirty="0"/>
              <a:t>BASELINE = Categoria 6 pivot incrementali</a:t>
            </a:r>
          </a:p>
        </p:txBody>
      </p:sp>
      <p:sp>
        <p:nvSpPr>
          <p:cNvPr id="4" name="CasellaDiTesto 3">
            <a:extLst>
              <a:ext uri="{FF2B5EF4-FFF2-40B4-BE49-F238E27FC236}">
                <a16:creationId xmlns:a16="http://schemas.microsoft.com/office/drawing/2014/main" id="{74EAB206-EF87-4532-B6E8-9B51D471E5CA}"/>
              </a:ext>
            </a:extLst>
          </p:cNvPr>
          <p:cNvSpPr txBox="1"/>
          <p:nvPr/>
        </p:nvSpPr>
        <p:spPr>
          <a:xfrm>
            <a:off x="7738980" y="2867126"/>
            <a:ext cx="6096000" cy="338554"/>
          </a:xfrm>
          <a:prstGeom prst="rect">
            <a:avLst/>
          </a:prstGeom>
          <a:noFill/>
        </p:spPr>
        <p:txBody>
          <a:bodyPr wrap="square">
            <a:spAutoFit/>
          </a:bodyPr>
          <a:lstStyle/>
          <a:p>
            <a:pPr algn="just"/>
            <a:r>
              <a:rPr lang="it-IT" sz="1600" dirty="0"/>
              <a:t>Non rilevante</a:t>
            </a:r>
          </a:p>
        </p:txBody>
      </p:sp>
      <p:sp>
        <p:nvSpPr>
          <p:cNvPr id="5" name="Rettangolo 4">
            <a:extLst>
              <a:ext uri="{FF2B5EF4-FFF2-40B4-BE49-F238E27FC236}">
                <a16:creationId xmlns:a16="http://schemas.microsoft.com/office/drawing/2014/main" id="{0D105594-9824-4846-BE82-CE8B41209550}"/>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Test4</a:t>
            </a:r>
          </a:p>
        </p:txBody>
      </p:sp>
      <p:pic>
        <p:nvPicPr>
          <p:cNvPr id="7" name="Immagine 6">
            <a:extLst>
              <a:ext uri="{FF2B5EF4-FFF2-40B4-BE49-F238E27FC236}">
                <a16:creationId xmlns:a16="http://schemas.microsoft.com/office/drawing/2014/main" id="{C07BDDEA-82BF-4712-95D6-CD13A903CC57}"/>
              </a:ext>
            </a:extLst>
          </p:cNvPr>
          <p:cNvPicPr>
            <a:picLocks noChangeAspect="1"/>
          </p:cNvPicPr>
          <p:nvPr/>
        </p:nvPicPr>
        <p:blipFill>
          <a:blip r:embed="rId2"/>
          <a:stretch>
            <a:fillRect/>
          </a:stretch>
        </p:blipFill>
        <p:spPr>
          <a:xfrm>
            <a:off x="0" y="48612"/>
            <a:ext cx="3895722" cy="1965473"/>
          </a:xfrm>
          <a:prstGeom prst="rect">
            <a:avLst/>
          </a:prstGeom>
        </p:spPr>
      </p:pic>
      <p:pic>
        <p:nvPicPr>
          <p:cNvPr id="9" name="Immagine 8">
            <a:extLst>
              <a:ext uri="{FF2B5EF4-FFF2-40B4-BE49-F238E27FC236}">
                <a16:creationId xmlns:a16="http://schemas.microsoft.com/office/drawing/2014/main" id="{DE2AD4CA-4296-4064-8818-0877E8FD45C3}"/>
              </a:ext>
            </a:extLst>
          </p:cNvPr>
          <p:cNvPicPr>
            <a:picLocks noChangeAspect="1"/>
          </p:cNvPicPr>
          <p:nvPr/>
        </p:nvPicPr>
        <p:blipFill>
          <a:blip r:embed="rId3"/>
          <a:stretch>
            <a:fillRect/>
          </a:stretch>
        </p:blipFill>
        <p:spPr>
          <a:xfrm>
            <a:off x="-1" y="1942929"/>
            <a:ext cx="5775961" cy="4915072"/>
          </a:xfrm>
          <a:prstGeom prst="rect">
            <a:avLst/>
          </a:prstGeom>
        </p:spPr>
      </p:pic>
      <p:pic>
        <p:nvPicPr>
          <p:cNvPr id="11" name="Immagine 10">
            <a:extLst>
              <a:ext uri="{FF2B5EF4-FFF2-40B4-BE49-F238E27FC236}">
                <a16:creationId xmlns:a16="http://schemas.microsoft.com/office/drawing/2014/main" id="{D0B9E054-C844-427C-B98F-00C9F89BE659}"/>
              </a:ext>
            </a:extLst>
          </p:cNvPr>
          <p:cNvPicPr>
            <a:picLocks noChangeAspect="1"/>
          </p:cNvPicPr>
          <p:nvPr/>
        </p:nvPicPr>
        <p:blipFill>
          <a:blip r:embed="rId4"/>
          <a:stretch>
            <a:fillRect/>
          </a:stretch>
        </p:blipFill>
        <p:spPr>
          <a:xfrm>
            <a:off x="6416040" y="4295775"/>
            <a:ext cx="5514975" cy="2562225"/>
          </a:xfrm>
          <a:prstGeom prst="rect">
            <a:avLst/>
          </a:prstGeom>
        </p:spPr>
      </p:pic>
    </p:spTree>
    <p:extLst>
      <p:ext uri="{BB962C8B-B14F-4D97-AF65-F5344CB8AC3E}">
        <p14:creationId xmlns:p14="http://schemas.microsoft.com/office/powerpoint/2010/main" val="182210082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2FDDCCCC-898D-42E0-9CEA-3E74F3BB2B95}"/>
              </a:ext>
            </a:extLst>
          </p:cNvPr>
          <p:cNvSpPr txBox="1"/>
          <p:nvPr/>
        </p:nvSpPr>
        <p:spPr>
          <a:xfrm>
            <a:off x="4951650" y="201291"/>
            <a:ext cx="6791741" cy="954107"/>
          </a:xfrm>
          <a:prstGeom prst="rect">
            <a:avLst/>
          </a:prstGeom>
          <a:noFill/>
        </p:spPr>
        <p:txBody>
          <a:bodyPr wrap="square" rtlCol="0">
            <a:spAutoFit/>
          </a:bodyPr>
          <a:lstStyle/>
          <a:p>
            <a:pPr algn="ctr"/>
            <a:r>
              <a:rPr lang="it-IT" sz="2800" b="1" i="1" u="sng" dirty="0"/>
              <a:t>SCIENTIFICITA’ su </a:t>
            </a:r>
          </a:p>
          <a:p>
            <a:pPr algn="ctr"/>
            <a:r>
              <a:rPr lang="it-IT" sz="2800" b="1" i="1" u="sng" dirty="0"/>
              <a:t>CUM PIVOT INC</a:t>
            </a:r>
          </a:p>
        </p:txBody>
      </p:sp>
      <p:sp>
        <p:nvSpPr>
          <p:cNvPr id="3" name="CasellaDiTesto 2">
            <a:extLst>
              <a:ext uri="{FF2B5EF4-FFF2-40B4-BE49-F238E27FC236}">
                <a16:creationId xmlns:a16="http://schemas.microsoft.com/office/drawing/2014/main" id="{44778754-F3B8-4285-BB7D-EB437560B236}"/>
              </a:ext>
            </a:extLst>
          </p:cNvPr>
          <p:cNvSpPr txBox="1"/>
          <p:nvPr/>
        </p:nvSpPr>
        <p:spPr>
          <a:xfrm>
            <a:off x="5856112" y="2244373"/>
            <a:ext cx="6096000" cy="2031325"/>
          </a:xfrm>
          <a:prstGeom prst="rect">
            <a:avLst/>
          </a:prstGeom>
          <a:noFill/>
        </p:spPr>
        <p:txBody>
          <a:bodyPr wrap="square">
            <a:spAutoFit/>
          </a:bodyPr>
          <a:lstStyle/>
          <a:p>
            <a:pPr algn="just"/>
            <a:r>
              <a:rPr lang="it-IT" dirty="0"/>
              <a:t>Le startup che hanno una più alta scientificità media (media delle scientificità medie di ogni singolo round) hanno una MAGGIORE probabilità di ricadere nella categoria di chi fa 1,2 o 3 pivot incrementali piuttosto che nella categoria di nessun pivot, rispetto a chi ha una scientificità media inferiore.</a:t>
            </a:r>
          </a:p>
        </p:txBody>
      </p:sp>
      <p:sp>
        <p:nvSpPr>
          <p:cNvPr id="4" name="CasellaDiTesto 3">
            <a:extLst>
              <a:ext uri="{FF2B5EF4-FFF2-40B4-BE49-F238E27FC236}">
                <a16:creationId xmlns:a16="http://schemas.microsoft.com/office/drawing/2014/main" id="{159BD5F9-1A0C-4673-91F5-6DF09033BB01}"/>
              </a:ext>
            </a:extLst>
          </p:cNvPr>
          <p:cNvSpPr txBox="1"/>
          <p:nvPr/>
        </p:nvSpPr>
        <p:spPr>
          <a:xfrm>
            <a:off x="6263618" y="1776860"/>
            <a:ext cx="6261652" cy="369332"/>
          </a:xfrm>
          <a:prstGeom prst="rect">
            <a:avLst/>
          </a:prstGeom>
          <a:noFill/>
        </p:spPr>
        <p:txBody>
          <a:bodyPr wrap="square">
            <a:spAutoFit/>
          </a:bodyPr>
          <a:lstStyle/>
          <a:p>
            <a:pPr algn="just"/>
            <a:r>
              <a:rPr lang="it-IT" b="1" dirty="0"/>
              <a:t>BASELINE = Categoria 0 pivot incrementali</a:t>
            </a:r>
          </a:p>
        </p:txBody>
      </p:sp>
      <p:sp>
        <p:nvSpPr>
          <p:cNvPr id="5" name="Rettangolo 4">
            <a:extLst>
              <a:ext uri="{FF2B5EF4-FFF2-40B4-BE49-F238E27FC236}">
                <a16:creationId xmlns:a16="http://schemas.microsoft.com/office/drawing/2014/main" id="{FE1C9C58-320F-4AC1-A132-AFAAE06358CA}"/>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Test5</a:t>
            </a:r>
          </a:p>
        </p:txBody>
      </p:sp>
      <p:pic>
        <p:nvPicPr>
          <p:cNvPr id="7" name="Immagine 6">
            <a:extLst>
              <a:ext uri="{FF2B5EF4-FFF2-40B4-BE49-F238E27FC236}">
                <a16:creationId xmlns:a16="http://schemas.microsoft.com/office/drawing/2014/main" id="{B86C8504-2AE5-4A27-A6C9-04ECE09529FD}"/>
              </a:ext>
            </a:extLst>
          </p:cNvPr>
          <p:cNvPicPr>
            <a:picLocks noChangeAspect="1"/>
          </p:cNvPicPr>
          <p:nvPr/>
        </p:nvPicPr>
        <p:blipFill>
          <a:blip r:embed="rId3"/>
          <a:stretch>
            <a:fillRect/>
          </a:stretch>
        </p:blipFill>
        <p:spPr>
          <a:xfrm>
            <a:off x="0" y="104151"/>
            <a:ext cx="5286375" cy="1857375"/>
          </a:xfrm>
          <a:prstGeom prst="rect">
            <a:avLst/>
          </a:prstGeom>
        </p:spPr>
      </p:pic>
      <p:pic>
        <p:nvPicPr>
          <p:cNvPr id="9" name="Immagine 8">
            <a:extLst>
              <a:ext uri="{FF2B5EF4-FFF2-40B4-BE49-F238E27FC236}">
                <a16:creationId xmlns:a16="http://schemas.microsoft.com/office/drawing/2014/main" id="{999D4154-5C9D-4A87-8AB4-30DC6DC5A6D3}"/>
              </a:ext>
            </a:extLst>
          </p:cNvPr>
          <p:cNvPicPr>
            <a:picLocks noChangeAspect="1"/>
          </p:cNvPicPr>
          <p:nvPr/>
        </p:nvPicPr>
        <p:blipFill>
          <a:blip r:embed="rId4"/>
          <a:stretch>
            <a:fillRect/>
          </a:stretch>
        </p:blipFill>
        <p:spPr>
          <a:xfrm>
            <a:off x="0" y="2178979"/>
            <a:ext cx="5598422" cy="4609872"/>
          </a:xfrm>
          <a:prstGeom prst="rect">
            <a:avLst/>
          </a:prstGeom>
        </p:spPr>
      </p:pic>
      <p:sp>
        <p:nvSpPr>
          <p:cNvPr id="10" name="Connettore 9">
            <a:extLst>
              <a:ext uri="{FF2B5EF4-FFF2-40B4-BE49-F238E27FC236}">
                <a16:creationId xmlns:a16="http://schemas.microsoft.com/office/drawing/2014/main" id="{BD764412-2776-4697-AA6D-0235197FD1F7}"/>
              </a:ext>
            </a:extLst>
          </p:cNvPr>
          <p:cNvSpPr/>
          <p:nvPr/>
        </p:nvSpPr>
        <p:spPr>
          <a:xfrm rot="5400000">
            <a:off x="3461730" y="2785871"/>
            <a:ext cx="245165" cy="729668"/>
          </a:xfrm>
          <a:prstGeom prst="flowChartConnector">
            <a:avLst/>
          </a:prstGeom>
          <a:noFill/>
          <a:ln w="38100">
            <a:solidFill>
              <a:srgbClr val="92D05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sp>
        <p:nvSpPr>
          <p:cNvPr id="11" name="Connettore 10">
            <a:extLst>
              <a:ext uri="{FF2B5EF4-FFF2-40B4-BE49-F238E27FC236}">
                <a16:creationId xmlns:a16="http://schemas.microsoft.com/office/drawing/2014/main" id="{5F4471E5-F4D7-457D-B211-A97033788D7B}"/>
              </a:ext>
            </a:extLst>
          </p:cNvPr>
          <p:cNvSpPr/>
          <p:nvPr/>
        </p:nvSpPr>
        <p:spPr>
          <a:xfrm rot="5400000">
            <a:off x="3448477" y="3467151"/>
            <a:ext cx="245167" cy="729668"/>
          </a:xfrm>
          <a:prstGeom prst="flowChartConnector">
            <a:avLst/>
          </a:prstGeom>
          <a:noFill/>
          <a:ln w="38100">
            <a:solidFill>
              <a:srgbClr val="92D05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sp>
        <p:nvSpPr>
          <p:cNvPr id="12" name="Connettore 11">
            <a:extLst>
              <a:ext uri="{FF2B5EF4-FFF2-40B4-BE49-F238E27FC236}">
                <a16:creationId xmlns:a16="http://schemas.microsoft.com/office/drawing/2014/main" id="{3FA492F4-915B-4F5E-BB97-E40CA2BE7183}"/>
              </a:ext>
            </a:extLst>
          </p:cNvPr>
          <p:cNvSpPr/>
          <p:nvPr/>
        </p:nvSpPr>
        <p:spPr>
          <a:xfrm rot="5400000">
            <a:off x="3461730" y="4098841"/>
            <a:ext cx="245167" cy="729668"/>
          </a:xfrm>
          <a:prstGeom prst="flowChartConnector">
            <a:avLst/>
          </a:prstGeom>
          <a:noFill/>
          <a:ln w="38100">
            <a:solidFill>
              <a:srgbClr val="92D05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spTree>
    <p:extLst>
      <p:ext uri="{BB962C8B-B14F-4D97-AF65-F5344CB8AC3E}">
        <p14:creationId xmlns:p14="http://schemas.microsoft.com/office/powerpoint/2010/main" val="165975009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2FDDCCCC-898D-42E0-9CEA-3E74F3BB2B95}"/>
              </a:ext>
            </a:extLst>
          </p:cNvPr>
          <p:cNvSpPr txBox="1"/>
          <p:nvPr/>
        </p:nvSpPr>
        <p:spPr>
          <a:xfrm>
            <a:off x="4951650" y="201291"/>
            <a:ext cx="6791741" cy="954107"/>
          </a:xfrm>
          <a:prstGeom prst="rect">
            <a:avLst/>
          </a:prstGeom>
          <a:noFill/>
        </p:spPr>
        <p:txBody>
          <a:bodyPr wrap="square" rtlCol="0">
            <a:spAutoFit/>
          </a:bodyPr>
          <a:lstStyle/>
          <a:p>
            <a:pPr algn="ctr"/>
            <a:r>
              <a:rPr lang="it-IT" sz="2800" b="1" i="1" u="sng" dirty="0"/>
              <a:t>SCIENTIFICITA’ su </a:t>
            </a:r>
          </a:p>
          <a:p>
            <a:pPr algn="ctr"/>
            <a:r>
              <a:rPr lang="it-IT" sz="2800" b="1" i="1" u="sng" dirty="0"/>
              <a:t>CUM PIVOT INC</a:t>
            </a:r>
          </a:p>
        </p:txBody>
      </p:sp>
      <p:sp>
        <p:nvSpPr>
          <p:cNvPr id="5" name="Rettangolo 4">
            <a:extLst>
              <a:ext uri="{FF2B5EF4-FFF2-40B4-BE49-F238E27FC236}">
                <a16:creationId xmlns:a16="http://schemas.microsoft.com/office/drawing/2014/main" id="{FE1C9C58-320F-4AC1-A132-AFAAE06358CA}"/>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Test5</a:t>
            </a:r>
          </a:p>
        </p:txBody>
      </p:sp>
      <p:sp>
        <p:nvSpPr>
          <p:cNvPr id="13" name="CasellaDiTesto 12">
            <a:extLst>
              <a:ext uri="{FF2B5EF4-FFF2-40B4-BE49-F238E27FC236}">
                <a16:creationId xmlns:a16="http://schemas.microsoft.com/office/drawing/2014/main" id="{F11AC21B-EC50-4ECA-8C34-1E5FAD4996B3}"/>
              </a:ext>
            </a:extLst>
          </p:cNvPr>
          <p:cNvSpPr txBox="1"/>
          <p:nvPr/>
        </p:nvSpPr>
        <p:spPr>
          <a:xfrm>
            <a:off x="-661440" y="354115"/>
            <a:ext cx="7972986" cy="523220"/>
          </a:xfrm>
          <a:prstGeom prst="rect">
            <a:avLst/>
          </a:prstGeom>
          <a:noFill/>
        </p:spPr>
        <p:txBody>
          <a:bodyPr wrap="square" rtlCol="0">
            <a:spAutoFit/>
          </a:bodyPr>
          <a:lstStyle/>
          <a:p>
            <a:pPr algn="ctr"/>
            <a:r>
              <a:rPr lang="it-IT" sz="2800" b="1" i="1" u="sng" dirty="0">
                <a:solidFill>
                  <a:schemeClr val="accent2"/>
                </a:solidFill>
              </a:rPr>
              <a:t>ANDREA</a:t>
            </a:r>
          </a:p>
        </p:txBody>
      </p:sp>
      <p:pic>
        <p:nvPicPr>
          <p:cNvPr id="8" name="Immagine 7">
            <a:extLst>
              <a:ext uri="{FF2B5EF4-FFF2-40B4-BE49-F238E27FC236}">
                <a16:creationId xmlns:a16="http://schemas.microsoft.com/office/drawing/2014/main" id="{AE8ED480-C69B-453F-A2F5-2E116FDB7B48}"/>
              </a:ext>
            </a:extLst>
          </p:cNvPr>
          <p:cNvPicPr>
            <a:picLocks noChangeAspect="1"/>
          </p:cNvPicPr>
          <p:nvPr/>
        </p:nvPicPr>
        <p:blipFill>
          <a:blip r:embed="rId3"/>
          <a:stretch>
            <a:fillRect/>
          </a:stretch>
        </p:blipFill>
        <p:spPr>
          <a:xfrm>
            <a:off x="196577" y="2462982"/>
            <a:ext cx="7066916" cy="3057678"/>
          </a:xfrm>
          <a:prstGeom prst="rect">
            <a:avLst/>
          </a:prstGeom>
        </p:spPr>
      </p:pic>
      <p:sp>
        <p:nvSpPr>
          <p:cNvPr id="7" name="Segno di moltiplicazione 6">
            <a:extLst>
              <a:ext uri="{FF2B5EF4-FFF2-40B4-BE49-F238E27FC236}">
                <a16:creationId xmlns:a16="http://schemas.microsoft.com/office/drawing/2014/main" id="{3FC5F478-F64B-4482-AB2C-3034BB3B14BC}"/>
              </a:ext>
            </a:extLst>
          </p:cNvPr>
          <p:cNvSpPr/>
          <p:nvPr/>
        </p:nvSpPr>
        <p:spPr>
          <a:xfrm rot="21063590">
            <a:off x="8177702" y="4602025"/>
            <a:ext cx="2433484" cy="2079522"/>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CasellaDiTesto 8">
            <a:extLst>
              <a:ext uri="{FF2B5EF4-FFF2-40B4-BE49-F238E27FC236}">
                <a16:creationId xmlns:a16="http://schemas.microsoft.com/office/drawing/2014/main" id="{68EA004E-DB64-4AE1-874F-0EAE0425F567}"/>
              </a:ext>
            </a:extLst>
          </p:cNvPr>
          <p:cNvSpPr txBox="1"/>
          <p:nvPr/>
        </p:nvSpPr>
        <p:spPr>
          <a:xfrm>
            <a:off x="7697416" y="2767654"/>
            <a:ext cx="4045975" cy="2031325"/>
          </a:xfrm>
          <a:prstGeom prst="rect">
            <a:avLst/>
          </a:prstGeom>
          <a:noFill/>
        </p:spPr>
        <p:txBody>
          <a:bodyPr wrap="square">
            <a:spAutoFit/>
          </a:bodyPr>
          <a:lstStyle/>
          <a:p>
            <a:pPr algn="just"/>
            <a:r>
              <a:rPr lang="it-IT" dirty="0"/>
              <a:t>Contrasto con slide precedente: la variabile dei pivot non è continua! Non è giusta la mia slide precedente?</a:t>
            </a:r>
          </a:p>
          <a:p>
            <a:pPr algn="just"/>
            <a:r>
              <a:rPr lang="it-IT" sz="1800" dirty="0"/>
              <a:t>Qui</a:t>
            </a:r>
            <a:r>
              <a:rPr lang="it-IT" dirty="0"/>
              <a:t> dico che all’aumentare della scientificità aumenta il numero di pivot incrementali, ma non è così</a:t>
            </a:r>
            <a:endParaRPr lang="it-IT" sz="1800" dirty="0"/>
          </a:p>
        </p:txBody>
      </p:sp>
    </p:spTree>
    <p:extLst>
      <p:ext uri="{BB962C8B-B14F-4D97-AF65-F5344CB8AC3E}">
        <p14:creationId xmlns:p14="http://schemas.microsoft.com/office/powerpoint/2010/main" val="410629735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0AE96D2D-A3DE-4AB4-B6F4-A3E64BDCF59C}"/>
              </a:ext>
            </a:extLst>
          </p:cNvPr>
          <p:cNvPicPr>
            <a:picLocks noChangeAspect="1"/>
          </p:cNvPicPr>
          <p:nvPr/>
        </p:nvPicPr>
        <p:blipFill>
          <a:blip r:embed="rId2"/>
          <a:stretch>
            <a:fillRect/>
          </a:stretch>
        </p:blipFill>
        <p:spPr>
          <a:xfrm>
            <a:off x="561975" y="1212594"/>
            <a:ext cx="5534025" cy="5229225"/>
          </a:xfrm>
          <a:prstGeom prst="rect">
            <a:avLst/>
          </a:prstGeom>
        </p:spPr>
      </p:pic>
      <p:sp>
        <p:nvSpPr>
          <p:cNvPr id="4" name="CasellaDiTesto 3">
            <a:extLst>
              <a:ext uri="{FF2B5EF4-FFF2-40B4-BE49-F238E27FC236}">
                <a16:creationId xmlns:a16="http://schemas.microsoft.com/office/drawing/2014/main" id="{93B84EF7-9DCD-46DC-B05D-20129A58F784}"/>
              </a:ext>
            </a:extLst>
          </p:cNvPr>
          <p:cNvSpPr txBox="1"/>
          <p:nvPr/>
        </p:nvSpPr>
        <p:spPr>
          <a:xfrm>
            <a:off x="4951650" y="201291"/>
            <a:ext cx="6791741" cy="954107"/>
          </a:xfrm>
          <a:prstGeom prst="rect">
            <a:avLst/>
          </a:prstGeom>
          <a:noFill/>
        </p:spPr>
        <p:txBody>
          <a:bodyPr wrap="square" rtlCol="0">
            <a:spAutoFit/>
          </a:bodyPr>
          <a:lstStyle/>
          <a:p>
            <a:pPr algn="ctr"/>
            <a:r>
              <a:rPr lang="it-IT" sz="2800" b="1" i="1" u="sng" dirty="0"/>
              <a:t>SCIENTIFICITA’ su </a:t>
            </a:r>
          </a:p>
          <a:p>
            <a:pPr algn="ctr"/>
            <a:r>
              <a:rPr lang="it-IT" sz="2800" b="1" i="1" u="sng" dirty="0"/>
              <a:t>CUM PIVOT INC</a:t>
            </a:r>
          </a:p>
        </p:txBody>
      </p:sp>
      <p:sp>
        <p:nvSpPr>
          <p:cNvPr id="6" name="Rettangolo 5">
            <a:extLst>
              <a:ext uri="{FF2B5EF4-FFF2-40B4-BE49-F238E27FC236}">
                <a16:creationId xmlns:a16="http://schemas.microsoft.com/office/drawing/2014/main" id="{03017B4A-1DAB-4B23-BE5D-DB6D9ACAE053}"/>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Test5</a:t>
            </a:r>
          </a:p>
        </p:txBody>
      </p:sp>
      <p:sp>
        <p:nvSpPr>
          <p:cNvPr id="7" name="CasellaDiTesto 6">
            <a:extLst>
              <a:ext uri="{FF2B5EF4-FFF2-40B4-BE49-F238E27FC236}">
                <a16:creationId xmlns:a16="http://schemas.microsoft.com/office/drawing/2014/main" id="{F52DD2A9-D1E0-4D6A-9AAA-A4AB9BBC9C1D}"/>
              </a:ext>
            </a:extLst>
          </p:cNvPr>
          <p:cNvSpPr txBox="1"/>
          <p:nvPr/>
        </p:nvSpPr>
        <p:spPr>
          <a:xfrm>
            <a:off x="-661440" y="354115"/>
            <a:ext cx="7972986" cy="523220"/>
          </a:xfrm>
          <a:prstGeom prst="rect">
            <a:avLst/>
          </a:prstGeom>
          <a:noFill/>
        </p:spPr>
        <p:txBody>
          <a:bodyPr wrap="square" rtlCol="0">
            <a:spAutoFit/>
          </a:bodyPr>
          <a:lstStyle/>
          <a:p>
            <a:pPr algn="ctr"/>
            <a:r>
              <a:rPr lang="it-IT" sz="2800" b="1" i="1" u="sng" dirty="0">
                <a:solidFill>
                  <a:schemeClr val="accent2"/>
                </a:solidFill>
              </a:rPr>
              <a:t>ANDREA</a:t>
            </a:r>
          </a:p>
        </p:txBody>
      </p:sp>
    </p:spTree>
    <p:extLst>
      <p:ext uri="{BB962C8B-B14F-4D97-AF65-F5344CB8AC3E}">
        <p14:creationId xmlns:p14="http://schemas.microsoft.com/office/powerpoint/2010/main" val="337991886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51887327-45FB-4F3B-9801-99A23DA736D0}"/>
              </a:ext>
            </a:extLst>
          </p:cNvPr>
          <p:cNvSpPr txBox="1"/>
          <p:nvPr/>
        </p:nvSpPr>
        <p:spPr>
          <a:xfrm>
            <a:off x="5017912" y="84089"/>
            <a:ext cx="6791741" cy="954107"/>
          </a:xfrm>
          <a:prstGeom prst="rect">
            <a:avLst/>
          </a:prstGeom>
          <a:noFill/>
        </p:spPr>
        <p:txBody>
          <a:bodyPr wrap="square" rtlCol="0">
            <a:spAutoFit/>
          </a:bodyPr>
          <a:lstStyle/>
          <a:p>
            <a:pPr algn="ctr"/>
            <a:r>
              <a:rPr lang="it-IT" sz="2800" b="1" i="1" u="sng" dirty="0"/>
              <a:t>SCIENTIFICITA’ </a:t>
            </a:r>
          </a:p>
          <a:p>
            <a:pPr algn="ctr"/>
            <a:r>
              <a:rPr lang="it-IT" sz="2800" b="1" i="1" u="sng" dirty="0"/>
              <a:t>su CUM PIVOT INC</a:t>
            </a:r>
          </a:p>
        </p:txBody>
      </p:sp>
      <p:sp>
        <p:nvSpPr>
          <p:cNvPr id="3" name="CasellaDiTesto 2">
            <a:extLst>
              <a:ext uri="{FF2B5EF4-FFF2-40B4-BE49-F238E27FC236}">
                <a16:creationId xmlns:a16="http://schemas.microsoft.com/office/drawing/2014/main" id="{812CA811-6BE5-4712-AF50-624EC07AA8BE}"/>
              </a:ext>
            </a:extLst>
          </p:cNvPr>
          <p:cNvSpPr txBox="1"/>
          <p:nvPr/>
        </p:nvSpPr>
        <p:spPr>
          <a:xfrm>
            <a:off x="6263618" y="1776860"/>
            <a:ext cx="6261652" cy="369332"/>
          </a:xfrm>
          <a:prstGeom prst="rect">
            <a:avLst/>
          </a:prstGeom>
          <a:noFill/>
        </p:spPr>
        <p:txBody>
          <a:bodyPr wrap="square">
            <a:spAutoFit/>
          </a:bodyPr>
          <a:lstStyle/>
          <a:p>
            <a:pPr algn="just"/>
            <a:r>
              <a:rPr lang="it-IT" b="1" dirty="0"/>
              <a:t>BASELINE = Categoria 6 pivot incrementali</a:t>
            </a:r>
          </a:p>
        </p:txBody>
      </p:sp>
      <p:sp>
        <p:nvSpPr>
          <p:cNvPr id="4" name="CasellaDiTesto 3">
            <a:extLst>
              <a:ext uri="{FF2B5EF4-FFF2-40B4-BE49-F238E27FC236}">
                <a16:creationId xmlns:a16="http://schemas.microsoft.com/office/drawing/2014/main" id="{DCE03A36-2D85-4BE4-8079-62E63D3787CB}"/>
              </a:ext>
            </a:extLst>
          </p:cNvPr>
          <p:cNvSpPr txBox="1"/>
          <p:nvPr/>
        </p:nvSpPr>
        <p:spPr>
          <a:xfrm>
            <a:off x="6822280" y="1407528"/>
            <a:ext cx="3792711" cy="369332"/>
          </a:xfrm>
          <a:prstGeom prst="rect">
            <a:avLst/>
          </a:prstGeom>
          <a:noFill/>
        </p:spPr>
        <p:txBody>
          <a:bodyPr wrap="square">
            <a:spAutoFit/>
          </a:bodyPr>
          <a:lstStyle/>
          <a:p>
            <a:pPr algn="just"/>
            <a:r>
              <a:rPr lang="it-IT" b="1" dirty="0"/>
              <a:t>Controllo inverso, imposto…</a:t>
            </a:r>
          </a:p>
        </p:txBody>
      </p:sp>
      <p:sp>
        <p:nvSpPr>
          <p:cNvPr id="5" name="CasellaDiTesto 4">
            <a:extLst>
              <a:ext uri="{FF2B5EF4-FFF2-40B4-BE49-F238E27FC236}">
                <a16:creationId xmlns:a16="http://schemas.microsoft.com/office/drawing/2014/main" id="{D1867CFC-EF22-4429-92CA-7D47808FEEFF}"/>
              </a:ext>
            </a:extLst>
          </p:cNvPr>
          <p:cNvSpPr txBox="1"/>
          <p:nvPr/>
        </p:nvSpPr>
        <p:spPr>
          <a:xfrm>
            <a:off x="5963478" y="2421448"/>
            <a:ext cx="6096000" cy="3416320"/>
          </a:xfrm>
          <a:prstGeom prst="rect">
            <a:avLst/>
          </a:prstGeom>
          <a:noFill/>
        </p:spPr>
        <p:txBody>
          <a:bodyPr wrap="square">
            <a:spAutoFit/>
          </a:bodyPr>
          <a:lstStyle/>
          <a:p>
            <a:pPr algn="just"/>
            <a:r>
              <a:rPr lang="it-IT" dirty="0"/>
              <a:t>P </a:t>
            </a:r>
            <a:r>
              <a:rPr lang="it-IT" dirty="0" err="1"/>
              <a:t>value</a:t>
            </a:r>
            <a:r>
              <a:rPr lang="it-IT" dirty="0"/>
              <a:t> tutti &gt;0.1 </a:t>
            </a:r>
            <a:r>
              <a:rPr lang="it-IT" dirty="0">
                <a:sym typeface="Wingdings" panose="05000000000000000000" pitchFamily="2" charset="2"/>
              </a:rPr>
              <a:t> No significatività della scientificità rispetto alla </a:t>
            </a:r>
            <a:r>
              <a:rPr lang="it-IT" dirty="0" err="1">
                <a:sym typeface="Wingdings" panose="05000000000000000000" pitchFamily="2" charset="2"/>
              </a:rPr>
              <a:t>baseoutcome</a:t>
            </a:r>
            <a:endParaRPr lang="it-IT" dirty="0"/>
          </a:p>
          <a:p>
            <a:pPr algn="just"/>
            <a:endParaRPr lang="it-IT" dirty="0"/>
          </a:p>
          <a:p>
            <a:pPr algn="just"/>
            <a:r>
              <a:rPr lang="it-IT" dirty="0"/>
              <a:t>Le startup che hanno una più alta scientificità media (media delle scientificità medie di ogni singolo round) non è detto che abbiano una MINORE probabilità di ricadere nella categoria di chi fa 1,2,3,4 o 5 pivot incrementali piuttosto che nella categoria di 6 pivot incrementali, rispetto a chi ha una scientificità media inferiore</a:t>
            </a:r>
          </a:p>
          <a:p>
            <a:pPr algn="just"/>
            <a:endParaRPr lang="it-IT" dirty="0"/>
          </a:p>
          <a:p>
            <a:pPr algn="just"/>
            <a:r>
              <a:rPr lang="it-IT" dirty="0"/>
              <a:t>COERENZA CON LA SLIDE PRECEDENTE!</a:t>
            </a:r>
          </a:p>
        </p:txBody>
      </p:sp>
      <p:sp>
        <p:nvSpPr>
          <p:cNvPr id="6" name="Rettangolo 5">
            <a:extLst>
              <a:ext uri="{FF2B5EF4-FFF2-40B4-BE49-F238E27FC236}">
                <a16:creationId xmlns:a16="http://schemas.microsoft.com/office/drawing/2014/main" id="{15BEE477-E8DC-41F5-8AF5-2ADECC284C4A}"/>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Test5</a:t>
            </a:r>
          </a:p>
        </p:txBody>
      </p:sp>
      <p:pic>
        <p:nvPicPr>
          <p:cNvPr id="8" name="Immagine 7">
            <a:extLst>
              <a:ext uri="{FF2B5EF4-FFF2-40B4-BE49-F238E27FC236}">
                <a16:creationId xmlns:a16="http://schemas.microsoft.com/office/drawing/2014/main" id="{0EAE8672-159C-4850-923E-8DAD3A7191C2}"/>
              </a:ext>
            </a:extLst>
          </p:cNvPr>
          <p:cNvPicPr>
            <a:picLocks noChangeAspect="1"/>
          </p:cNvPicPr>
          <p:nvPr/>
        </p:nvPicPr>
        <p:blipFill>
          <a:blip r:embed="rId2"/>
          <a:stretch>
            <a:fillRect/>
          </a:stretch>
        </p:blipFill>
        <p:spPr>
          <a:xfrm>
            <a:off x="64296" y="84089"/>
            <a:ext cx="5305425" cy="1933575"/>
          </a:xfrm>
          <a:prstGeom prst="rect">
            <a:avLst/>
          </a:prstGeom>
        </p:spPr>
      </p:pic>
      <p:pic>
        <p:nvPicPr>
          <p:cNvPr id="10" name="Immagine 9">
            <a:extLst>
              <a:ext uri="{FF2B5EF4-FFF2-40B4-BE49-F238E27FC236}">
                <a16:creationId xmlns:a16="http://schemas.microsoft.com/office/drawing/2014/main" id="{03E736E6-36E3-40E0-9A61-B9DD8E73C746}"/>
              </a:ext>
            </a:extLst>
          </p:cNvPr>
          <p:cNvPicPr>
            <a:picLocks noChangeAspect="1"/>
          </p:cNvPicPr>
          <p:nvPr/>
        </p:nvPicPr>
        <p:blipFill>
          <a:blip r:embed="rId3"/>
          <a:stretch>
            <a:fillRect/>
          </a:stretch>
        </p:blipFill>
        <p:spPr>
          <a:xfrm>
            <a:off x="64296" y="2401936"/>
            <a:ext cx="5305425" cy="4371975"/>
          </a:xfrm>
          <a:prstGeom prst="rect">
            <a:avLst/>
          </a:prstGeom>
        </p:spPr>
      </p:pic>
    </p:spTree>
    <p:extLst>
      <p:ext uri="{BB962C8B-B14F-4D97-AF65-F5344CB8AC3E}">
        <p14:creationId xmlns:p14="http://schemas.microsoft.com/office/powerpoint/2010/main" val="122633914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D72F40B-D4DB-4653-B3A0-EFD1F8E9415A}"/>
              </a:ext>
            </a:extLst>
          </p:cNvPr>
          <p:cNvSpPr txBox="1"/>
          <p:nvPr/>
        </p:nvSpPr>
        <p:spPr>
          <a:xfrm>
            <a:off x="4050503" y="146294"/>
            <a:ext cx="6791741" cy="523220"/>
          </a:xfrm>
          <a:prstGeom prst="rect">
            <a:avLst/>
          </a:prstGeom>
          <a:noFill/>
        </p:spPr>
        <p:txBody>
          <a:bodyPr wrap="square" rtlCol="0">
            <a:spAutoFit/>
          </a:bodyPr>
          <a:lstStyle/>
          <a:p>
            <a:pPr algn="ctr"/>
            <a:r>
              <a:rPr lang="it-IT" sz="2800" b="1" i="1" u="sng" dirty="0"/>
              <a:t>TRATTAMENTO su CUM PIVOT RAD</a:t>
            </a:r>
          </a:p>
        </p:txBody>
      </p:sp>
      <p:sp>
        <p:nvSpPr>
          <p:cNvPr id="3" name="CasellaDiTesto 2">
            <a:extLst>
              <a:ext uri="{FF2B5EF4-FFF2-40B4-BE49-F238E27FC236}">
                <a16:creationId xmlns:a16="http://schemas.microsoft.com/office/drawing/2014/main" id="{DC3D5F9F-EC12-4539-BFB9-3ED851A89B2C}"/>
              </a:ext>
            </a:extLst>
          </p:cNvPr>
          <p:cNvSpPr txBox="1"/>
          <p:nvPr/>
        </p:nvSpPr>
        <p:spPr>
          <a:xfrm>
            <a:off x="6752599" y="2971207"/>
            <a:ext cx="6261652" cy="369332"/>
          </a:xfrm>
          <a:prstGeom prst="rect">
            <a:avLst/>
          </a:prstGeom>
          <a:noFill/>
        </p:spPr>
        <p:txBody>
          <a:bodyPr wrap="square">
            <a:spAutoFit/>
          </a:bodyPr>
          <a:lstStyle/>
          <a:p>
            <a:pPr algn="just"/>
            <a:r>
              <a:rPr lang="it-IT" b="1" dirty="0"/>
              <a:t>BASELINE = Categoria 0 pivot radicali</a:t>
            </a:r>
          </a:p>
        </p:txBody>
      </p:sp>
      <p:sp>
        <p:nvSpPr>
          <p:cNvPr id="4" name="CasellaDiTesto 3">
            <a:extLst>
              <a:ext uri="{FF2B5EF4-FFF2-40B4-BE49-F238E27FC236}">
                <a16:creationId xmlns:a16="http://schemas.microsoft.com/office/drawing/2014/main" id="{6E23FDB4-77DA-4914-BF96-8B7A83C37CB3}"/>
              </a:ext>
            </a:extLst>
          </p:cNvPr>
          <p:cNvSpPr txBox="1"/>
          <p:nvPr/>
        </p:nvSpPr>
        <p:spPr>
          <a:xfrm>
            <a:off x="6752599" y="3385922"/>
            <a:ext cx="5034477" cy="2308324"/>
          </a:xfrm>
          <a:prstGeom prst="rect">
            <a:avLst/>
          </a:prstGeom>
          <a:noFill/>
        </p:spPr>
        <p:txBody>
          <a:bodyPr wrap="square">
            <a:spAutoFit/>
          </a:bodyPr>
          <a:lstStyle/>
          <a:p>
            <a:pPr algn="just"/>
            <a:r>
              <a:rPr lang="it-IT" dirty="0"/>
              <a:t>Non c’è significatività.</a:t>
            </a:r>
          </a:p>
          <a:p>
            <a:pPr algn="just"/>
            <a:endParaRPr lang="it-IT" dirty="0"/>
          </a:p>
          <a:p>
            <a:pPr algn="just"/>
            <a:r>
              <a:rPr lang="it-IT" dirty="0"/>
              <a:t>Non si può dire nulla riguardo la probabilità di Scientifici ed </a:t>
            </a:r>
            <a:r>
              <a:rPr lang="it-IT" dirty="0" err="1"/>
              <a:t>Effectuation</a:t>
            </a:r>
            <a:r>
              <a:rPr lang="it-IT" dirty="0"/>
              <a:t> di ricadere in una certa categoria (numerosità) di pivot radicale piuttosto che nella categoria di zero pivot radicali, rispetto a chi è una startup di controllo </a:t>
            </a:r>
          </a:p>
        </p:txBody>
      </p:sp>
      <p:sp>
        <p:nvSpPr>
          <p:cNvPr id="5" name="Rettangolo 4">
            <a:extLst>
              <a:ext uri="{FF2B5EF4-FFF2-40B4-BE49-F238E27FC236}">
                <a16:creationId xmlns:a16="http://schemas.microsoft.com/office/drawing/2014/main" id="{514D6257-AADB-4097-A086-F6A3A33361B5}"/>
              </a:ext>
            </a:extLst>
          </p:cNvPr>
          <p:cNvSpPr/>
          <p:nvPr/>
        </p:nvSpPr>
        <p:spPr>
          <a:xfrm>
            <a:off x="7750656" y="1760502"/>
            <a:ext cx="2757486" cy="923330"/>
          </a:xfrm>
          <a:prstGeom prst="rect">
            <a:avLst/>
          </a:prstGeom>
          <a:noFill/>
        </p:spPr>
        <p:txBody>
          <a:bodyPr wrap="none" lIns="91440" tIns="45720" rIns="91440" bIns="45720">
            <a:spAutoFit/>
          </a:bodyPr>
          <a:lstStyle/>
          <a:p>
            <a:pPr algn="ctr"/>
            <a:r>
              <a:rPr lang="it-IT" sz="5400" b="0" cap="none" spc="0" dirty="0">
                <a:ln w="0"/>
                <a:solidFill>
                  <a:schemeClr val="accent1"/>
                </a:solidFill>
                <a:effectLst>
                  <a:outerShdw blurRad="38100" dist="25400" dir="5400000" algn="ctr" rotWithShape="0">
                    <a:srgbClr val="6E747A">
                      <a:alpha val="43000"/>
                    </a:srgbClr>
                  </a:outerShdw>
                </a:effectLst>
              </a:rPr>
              <a:t>Criticità</a:t>
            </a:r>
          </a:p>
        </p:txBody>
      </p:sp>
      <p:sp>
        <p:nvSpPr>
          <p:cNvPr id="6" name="Rettangolo 5">
            <a:extLst>
              <a:ext uri="{FF2B5EF4-FFF2-40B4-BE49-F238E27FC236}">
                <a16:creationId xmlns:a16="http://schemas.microsoft.com/office/drawing/2014/main" id="{EBB9CB6C-BE56-456B-AF20-2A8B50D21559}"/>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Test6</a:t>
            </a:r>
          </a:p>
        </p:txBody>
      </p:sp>
      <p:pic>
        <p:nvPicPr>
          <p:cNvPr id="8" name="Immagine 7">
            <a:extLst>
              <a:ext uri="{FF2B5EF4-FFF2-40B4-BE49-F238E27FC236}">
                <a16:creationId xmlns:a16="http://schemas.microsoft.com/office/drawing/2014/main" id="{C9B843E1-6BFD-4236-90F4-71825A617108}"/>
              </a:ext>
            </a:extLst>
          </p:cNvPr>
          <p:cNvPicPr>
            <a:picLocks noChangeAspect="1"/>
          </p:cNvPicPr>
          <p:nvPr/>
        </p:nvPicPr>
        <p:blipFill>
          <a:blip r:embed="rId2"/>
          <a:stretch>
            <a:fillRect/>
          </a:stretch>
        </p:blipFill>
        <p:spPr>
          <a:xfrm>
            <a:off x="69473" y="265449"/>
            <a:ext cx="4371872" cy="2166384"/>
          </a:xfrm>
          <a:prstGeom prst="rect">
            <a:avLst/>
          </a:prstGeom>
        </p:spPr>
      </p:pic>
      <p:pic>
        <p:nvPicPr>
          <p:cNvPr id="10" name="Immagine 9">
            <a:extLst>
              <a:ext uri="{FF2B5EF4-FFF2-40B4-BE49-F238E27FC236}">
                <a16:creationId xmlns:a16="http://schemas.microsoft.com/office/drawing/2014/main" id="{05527C2C-10AA-410A-92FD-C829B77B78BE}"/>
              </a:ext>
            </a:extLst>
          </p:cNvPr>
          <p:cNvPicPr>
            <a:picLocks noChangeAspect="1"/>
          </p:cNvPicPr>
          <p:nvPr/>
        </p:nvPicPr>
        <p:blipFill>
          <a:blip r:embed="rId3"/>
          <a:stretch>
            <a:fillRect/>
          </a:stretch>
        </p:blipFill>
        <p:spPr>
          <a:xfrm>
            <a:off x="69473" y="2659125"/>
            <a:ext cx="5642214" cy="4052582"/>
          </a:xfrm>
          <a:prstGeom prst="rect">
            <a:avLst/>
          </a:prstGeom>
        </p:spPr>
      </p:pic>
    </p:spTree>
    <p:extLst>
      <p:ext uri="{BB962C8B-B14F-4D97-AF65-F5344CB8AC3E}">
        <p14:creationId xmlns:p14="http://schemas.microsoft.com/office/powerpoint/2010/main" val="71598326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9AEF98AB-9FFB-4974-872B-35AAF0104939}"/>
              </a:ext>
            </a:extLst>
          </p:cNvPr>
          <p:cNvSpPr txBox="1"/>
          <p:nvPr/>
        </p:nvSpPr>
        <p:spPr>
          <a:xfrm>
            <a:off x="4050503" y="195552"/>
            <a:ext cx="6791741" cy="523220"/>
          </a:xfrm>
          <a:prstGeom prst="rect">
            <a:avLst/>
          </a:prstGeom>
          <a:noFill/>
        </p:spPr>
        <p:txBody>
          <a:bodyPr wrap="square" rtlCol="0">
            <a:spAutoFit/>
          </a:bodyPr>
          <a:lstStyle/>
          <a:p>
            <a:pPr algn="ctr"/>
            <a:r>
              <a:rPr lang="it-IT" sz="2800" b="1" i="1" u="sng" dirty="0"/>
              <a:t>TRATTAMENTO su CUM PIVOT RAD</a:t>
            </a:r>
          </a:p>
        </p:txBody>
      </p:sp>
      <p:sp>
        <p:nvSpPr>
          <p:cNvPr id="3" name="CasellaDiTesto 2">
            <a:extLst>
              <a:ext uri="{FF2B5EF4-FFF2-40B4-BE49-F238E27FC236}">
                <a16:creationId xmlns:a16="http://schemas.microsoft.com/office/drawing/2014/main" id="{9CD650D9-F06C-4E15-AD44-2C1C8F75E08C}"/>
              </a:ext>
            </a:extLst>
          </p:cNvPr>
          <p:cNvSpPr txBox="1"/>
          <p:nvPr/>
        </p:nvSpPr>
        <p:spPr>
          <a:xfrm>
            <a:off x="6752599" y="2971207"/>
            <a:ext cx="6261652" cy="369332"/>
          </a:xfrm>
          <a:prstGeom prst="rect">
            <a:avLst/>
          </a:prstGeom>
          <a:noFill/>
        </p:spPr>
        <p:txBody>
          <a:bodyPr wrap="square">
            <a:spAutoFit/>
          </a:bodyPr>
          <a:lstStyle/>
          <a:p>
            <a:pPr algn="just"/>
            <a:r>
              <a:rPr lang="it-IT" b="1" dirty="0"/>
              <a:t>BASELINE = Categoria 3 pivot radicali</a:t>
            </a:r>
          </a:p>
        </p:txBody>
      </p:sp>
      <p:sp>
        <p:nvSpPr>
          <p:cNvPr id="4" name="Rettangolo 3">
            <a:extLst>
              <a:ext uri="{FF2B5EF4-FFF2-40B4-BE49-F238E27FC236}">
                <a16:creationId xmlns:a16="http://schemas.microsoft.com/office/drawing/2014/main" id="{FE5919CC-19DE-416E-A703-013BD377E803}"/>
              </a:ext>
            </a:extLst>
          </p:cNvPr>
          <p:cNvSpPr/>
          <p:nvPr/>
        </p:nvSpPr>
        <p:spPr>
          <a:xfrm>
            <a:off x="7750656" y="1760502"/>
            <a:ext cx="2757486" cy="923330"/>
          </a:xfrm>
          <a:prstGeom prst="rect">
            <a:avLst/>
          </a:prstGeom>
          <a:noFill/>
        </p:spPr>
        <p:txBody>
          <a:bodyPr wrap="none" lIns="91440" tIns="45720" rIns="91440" bIns="45720">
            <a:spAutoFit/>
          </a:bodyPr>
          <a:lstStyle/>
          <a:p>
            <a:pPr algn="ctr"/>
            <a:r>
              <a:rPr lang="it-IT" sz="5400" b="0" cap="none" spc="0" dirty="0">
                <a:ln w="0"/>
                <a:solidFill>
                  <a:schemeClr val="accent1"/>
                </a:solidFill>
                <a:effectLst>
                  <a:outerShdw blurRad="38100" dist="25400" dir="5400000" algn="ctr" rotWithShape="0">
                    <a:srgbClr val="6E747A">
                      <a:alpha val="43000"/>
                    </a:srgbClr>
                  </a:outerShdw>
                </a:effectLst>
              </a:rPr>
              <a:t>Criticità</a:t>
            </a:r>
          </a:p>
        </p:txBody>
      </p:sp>
      <p:sp>
        <p:nvSpPr>
          <p:cNvPr id="5" name="CasellaDiTesto 4">
            <a:extLst>
              <a:ext uri="{FF2B5EF4-FFF2-40B4-BE49-F238E27FC236}">
                <a16:creationId xmlns:a16="http://schemas.microsoft.com/office/drawing/2014/main" id="{70FD36F0-9372-4598-AB01-20C4857DC139}"/>
              </a:ext>
            </a:extLst>
          </p:cNvPr>
          <p:cNvSpPr txBox="1"/>
          <p:nvPr/>
        </p:nvSpPr>
        <p:spPr>
          <a:xfrm>
            <a:off x="6612160" y="3553905"/>
            <a:ext cx="5034477" cy="2585323"/>
          </a:xfrm>
          <a:prstGeom prst="rect">
            <a:avLst/>
          </a:prstGeom>
          <a:noFill/>
        </p:spPr>
        <p:txBody>
          <a:bodyPr wrap="square">
            <a:spAutoFit/>
          </a:bodyPr>
          <a:lstStyle/>
          <a:p>
            <a:pPr algn="just"/>
            <a:r>
              <a:rPr lang="it-IT" dirty="0"/>
              <a:t>Anche in questo caso, come nella slide precedente, non c’è significatività.</a:t>
            </a:r>
          </a:p>
          <a:p>
            <a:pPr algn="just"/>
            <a:endParaRPr lang="it-IT" dirty="0"/>
          </a:p>
          <a:p>
            <a:pPr algn="just"/>
            <a:r>
              <a:rPr lang="it-IT" dirty="0"/>
              <a:t>Non si può dire nulla riguardo la probabilità di Scientifici ed </a:t>
            </a:r>
            <a:r>
              <a:rPr lang="it-IT" dirty="0" err="1"/>
              <a:t>Effectuation</a:t>
            </a:r>
            <a:r>
              <a:rPr lang="it-IT" dirty="0"/>
              <a:t> di ricadere in una certa categoria (numerosità) di pivot radicale piuttosto che nella categoria di tre pivot radicali, rispetto a chi è una startup di controllo </a:t>
            </a:r>
          </a:p>
        </p:txBody>
      </p:sp>
      <p:sp>
        <p:nvSpPr>
          <p:cNvPr id="6" name="Rettangolo 5">
            <a:extLst>
              <a:ext uri="{FF2B5EF4-FFF2-40B4-BE49-F238E27FC236}">
                <a16:creationId xmlns:a16="http://schemas.microsoft.com/office/drawing/2014/main" id="{078A4EBC-D002-4AA0-B3FB-090CE4E7D46D}"/>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Test6</a:t>
            </a:r>
          </a:p>
        </p:txBody>
      </p:sp>
      <p:pic>
        <p:nvPicPr>
          <p:cNvPr id="8" name="Immagine 7">
            <a:extLst>
              <a:ext uri="{FF2B5EF4-FFF2-40B4-BE49-F238E27FC236}">
                <a16:creationId xmlns:a16="http://schemas.microsoft.com/office/drawing/2014/main" id="{32F95C24-642D-4CC3-9D63-C47A0DD99454}"/>
              </a:ext>
            </a:extLst>
          </p:cNvPr>
          <p:cNvPicPr>
            <a:picLocks noChangeAspect="1"/>
          </p:cNvPicPr>
          <p:nvPr/>
        </p:nvPicPr>
        <p:blipFill>
          <a:blip r:embed="rId2"/>
          <a:stretch>
            <a:fillRect/>
          </a:stretch>
        </p:blipFill>
        <p:spPr>
          <a:xfrm>
            <a:off x="0" y="195552"/>
            <a:ext cx="4571721" cy="2216344"/>
          </a:xfrm>
          <a:prstGeom prst="rect">
            <a:avLst/>
          </a:prstGeom>
        </p:spPr>
      </p:pic>
      <p:pic>
        <p:nvPicPr>
          <p:cNvPr id="10" name="Immagine 9">
            <a:extLst>
              <a:ext uri="{FF2B5EF4-FFF2-40B4-BE49-F238E27FC236}">
                <a16:creationId xmlns:a16="http://schemas.microsoft.com/office/drawing/2014/main" id="{A69302E2-B601-4904-A8DE-1D8C32D364E9}"/>
              </a:ext>
            </a:extLst>
          </p:cNvPr>
          <p:cNvPicPr>
            <a:picLocks noChangeAspect="1"/>
          </p:cNvPicPr>
          <p:nvPr/>
        </p:nvPicPr>
        <p:blipFill>
          <a:blip r:embed="rId3"/>
          <a:stretch>
            <a:fillRect/>
          </a:stretch>
        </p:blipFill>
        <p:spPr>
          <a:xfrm>
            <a:off x="102966" y="2660076"/>
            <a:ext cx="5820756" cy="4140329"/>
          </a:xfrm>
          <a:prstGeom prst="rect">
            <a:avLst/>
          </a:prstGeom>
        </p:spPr>
      </p:pic>
    </p:spTree>
    <p:extLst>
      <p:ext uri="{BB962C8B-B14F-4D97-AF65-F5344CB8AC3E}">
        <p14:creationId xmlns:p14="http://schemas.microsoft.com/office/powerpoint/2010/main" val="169104509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8E69B79C-6406-4367-B530-C7E738947A5F}"/>
              </a:ext>
            </a:extLst>
          </p:cNvPr>
          <p:cNvSpPr txBox="1"/>
          <p:nvPr/>
        </p:nvSpPr>
        <p:spPr>
          <a:xfrm>
            <a:off x="1850642" y="242048"/>
            <a:ext cx="6791741" cy="523220"/>
          </a:xfrm>
          <a:prstGeom prst="rect">
            <a:avLst/>
          </a:prstGeom>
          <a:noFill/>
        </p:spPr>
        <p:txBody>
          <a:bodyPr wrap="square" rtlCol="0">
            <a:spAutoFit/>
          </a:bodyPr>
          <a:lstStyle/>
          <a:p>
            <a:pPr algn="ctr"/>
            <a:r>
              <a:rPr lang="it-IT" sz="2800" b="1" i="1" u="sng" dirty="0"/>
              <a:t>SCIENTIFICITA’ su CUM PIVOT RAD</a:t>
            </a:r>
          </a:p>
        </p:txBody>
      </p:sp>
      <p:sp>
        <p:nvSpPr>
          <p:cNvPr id="3" name="CasellaDiTesto 2">
            <a:extLst>
              <a:ext uri="{FF2B5EF4-FFF2-40B4-BE49-F238E27FC236}">
                <a16:creationId xmlns:a16="http://schemas.microsoft.com/office/drawing/2014/main" id="{7728ECB4-8136-4E46-856D-59FE1525FBF0}"/>
              </a:ext>
            </a:extLst>
          </p:cNvPr>
          <p:cNvSpPr txBox="1"/>
          <p:nvPr/>
        </p:nvSpPr>
        <p:spPr>
          <a:xfrm>
            <a:off x="7072001" y="1167260"/>
            <a:ext cx="6261652" cy="369332"/>
          </a:xfrm>
          <a:prstGeom prst="rect">
            <a:avLst/>
          </a:prstGeom>
          <a:noFill/>
        </p:spPr>
        <p:txBody>
          <a:bodyPr wrap="square">
            <a:spAutoFit/>
          </a:bodyPr>
          <a:lstStyle/>
          <a:p>
            <a:pPr algn="just"/>
            <a:r>
              <a:rPr lang="it-IT" b="1" dirty="0"/>
              <a:t>BASELINE = Categoria 0 pivot radicali</a:t>
            </a:r>
          </a:p>
        </p:txBody>
      </p:sp>
      <p:sp>
        <p:nvSpPr>
          <p:cNvPr id="4" name="Rettangolo 3">
            <a:extLst>
              <a:ext uri="{FF2B5EF4-FFF2-40B4-BE49-F238E27FC236}">
                <a16:creationId xmlns:a16="http://schemas.microsoft.com/office/drawing/2014/main" id="{1A03D896-4916-4D47-9059-06BC662333A5}"/>
              </a:ext>
            </a:extLst>
          </p:cNvPr>
          <p:cNvSpPr/>
          <p:nvPr/>
        </p:nvSpPr>
        <p:spPr>
          <a:xfrm>
            <a:off x="7750656" y="1760502"/>
            <a:ext cx="2757486" cy="923330"/>
          </a:xfrm>
          <a:prstGeom prst="rect">
            <a:avLst/>
          </a:prstGeom>
          <a:noFill/>
        </p:spPr>
        <p:txBody>
          <a:bodyPr wrap="none" lIns="91440" tIns="45720" rIns="91440" bIns="45720">
            <a:spAutoFit/>
          </a:bodyPr>
          <a:lstStyle/>
          <a:p>
            <a:pPr algn="ctr"/>
            <a:r>
              <a:rPr lang="it-IT" sz="5400" b="0" cap="none" spc="0" dirty="0">
                <a:ln w="0"/>
                <a:solidFill>
                  <a:schemeClr val="accent1"/>
                </a:solidFill>
                <a:effectLst>
                  <a:outerShdw blurRad="38100" dist="25400" dir="5400000" algn="ctr" rotWithShape="0">
                    <a:srgbClr val="6E747A">
                      <a:alpha val="43000"/>
                    </a:srgbClr>
                  </a:outerShdw>
                </a:effectLst>
              </a:rPr>
              <a:t>Criticità</a:t>
            </a:r>
          </a:p>
        </p:txBody>
      </p:sp>
      <p:sp>
        <p:nvSpPr>
          <p:cNvPr id="5" name="Rettangolo 4">
            <a:extLst>
              <a:ext uri="{FF2B5EF4-FFF2-40B4-BE49-F238E27FC236}">
                <a16:creationId xmlns:a16="http://schemas.microsoft.com/office/drawing/2014/main" id="{57DB0636-C16B-4791-AECF-D6ABE52BA738}"/>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Test7</a:t>
            </a:r>
          </a:p>
        </p:txBody>
      </p:sp>
      <p:pic>
        <p:nvPicPr>
          <p:cNvPr id="7" name="Immagine 6">
            <a:extLst>
              <a:ext uri="{FF2B5EF4-FFF2-40B4-BE49-F238E27FC236}">
                <a16:creationId xmlns:a16="http://schemas.microsoft.com/office/drawing/2014/main" id="{7A2231AF-254F-4B7D-9E8E-569A93F7721C}"/>
              </a:ext>
            </a:extLst>
          </p:cNvPr>
          <p:cNvPicPr>
            <a:picLocks noChangeAspect="1"/>
          </p:cNvPicPr>
          <p:nvPr/>
        </p:nvPicPr>
        <p:blipFill>
          <a:blip r:embed="rId2"/>
          <a:stretch>
            <a:fillRect/>
          </a:stretch>
        </p:blipFill>
        <p:spPr>
          <a:xfrm>
            <a:off x="296724" y="1180259"/>
            <a:ext cx="6261652" cy="5435694"/>
          </a:xfrm>
          <a:prstGeom prst="rect">
            <a:avLst/>
          </a:prstGeom>
        </p:spPr>
      </p:pic>
    </p:spTree>
    <p:extLst>
      <p:ext uri="{BB962C8B-B14F-4D97-AF65-F5344CB8AC3E}">
        <p14:creationId xmlns:p14="http://schemas.microsoft.com/office/powerpoint/2010/main" val="357261812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8A7BA9C8-AB36-42EE-BD4C-5CE1BA88484C}"/>
              </a:ext>
            </a:extLst>
          </p:cNvPr>
          <p:cNvSpPr txBox="1"/>
          <p:nvPr/>
        </p:nvSpPr>
        <p:spPr>
          <a:xfrm>
            <a:off x="3213652" y="159737"/>
            <a:ext cx="6791741" cy="523220"/>
          </a:xfrm>
          <a:prstGeom prst="rect">
            <a:avLst/>
          </a:prstGeom>
          <a:noFill/>
        </p:spPr>
        <p:txBody>
          <a:bodyPr wrap="square" rtlCol="0">
            <a:spAutoFit/>
          </a:bodyPr>
          <a:lstStyle/>
          <a:p>
            <a:pPr algn="ctr"/>
            <a:r>
              <a:rPr lang="it-IT" sz="2800" b="1" i="1" u="sng" dirty="0"/>
              <a:t>SCIENTIFICITA’ su CUM PIVOT RAD</a:t>
            </a:r>
          </a:p>
        </p:txBody>
      </p:sp>
      <p:sp>
        <p:nvSpPr>
          <p:cNvPr id="3" name="CasellaDiTesto 2">
            <a:extLst>
              <a:ext uri="{FF2B5EF4-FFF2-40B4-BE49-F238E27FC236}">
                <a16:creationId xmlns:a16="http://schemas.microsoft.com/office/drawing/2014/main" id="{9D7FD0E3-19C9-4A50-804E-464CA4796F2A}"/>
              </a:ext>
            </a:extLst>
          </p:cNvPr>
          <p:cNvSpPr txBox="1"/>
          <p:nvPr/>
        </p:nvSpPr>
        <p:spPr>
          <a:xfrm>
            <a:off x="6780453" y="1498565"/>
            <a:ext cx="6261652" cy="369332"/>
          </a:xfrm>
          <a:prstGeom prst="rect">
            <a:avLst/>
          </a:prstGeom>
          <a:noFill/>
        </p:spPr>
        <p:txBody>
          <a:bodyPr wrap="square">
            <a:spAutoFit/>
          </a:bodyPr>
          <a:lstStyle/>
          <a:p>
            <a:pPr algn="just"/>
            <a:r>
              <a:rPr lang="it-IT" b="1" dirty="0"/>
              <a:t>BASELINE = Categoria 3 pivot radicali</a:t>
            </a:r>
          </a:p>
        </p:txBody>
      </p:sp>
      <p:sp>
        <p:nvSpPr>
          <p:cNvPr id="4" name="CasellaDiTesto 3">
            <a:extLst>
              <a:ext uri="{FF2B5EF4-FFF2-40B4-BE49-F238E27FC236}">
                <a16:creationId xmlns:a16="http://schemas.microsoft.com/office/drawing/2014/main" id="{5086C7FE-EF71-48CE-9ABA-4E65A0D705E2}"/>
              </a:ext>
            </a:extLst>
          </p:cNvPr>
          <p:cNvSpPr txBox="1"/>
          <p:nvPr/>
        </p:nvSpPr>
        <p:spPr>
          <a:xfrm>
            <a:off x="7339115" y="1129233"/>
            <a:ext cx="3792711" cy="369332"/>
          </a:xfrm>
          <a:prstGeom prst="rect">
            <a:avLst/>
          </a:prstGeom>
          <a:noFill/>
        </p:spPr>
        <p:txBody>
          <a:bodyPr wrap="square">
            <a:spAutoFit/>
          </a:bodyPr>
          <a:lstStyle/>
          <a:p>
            <a:pPr algn="just"/>
            <a:r>
              <a:rPr lang="it-IT" b="1" dirty="0"/>
              <a:t>Controllo inverso, imposto…</a:t>
            </a:r>
          </a:p>
        </p:txBody>
      </p:sp>
      <p:sp>
        <p:nvSpPr>
          <p:cNvPr id="5" name="Rettangolo 4">
            <a:extLst>
              <a:ext uri="{FF2B5EF4-FFF2-40B4-BE49-F238E27FC236}">
                <a16:creationId xmlns:a16="http://schemas.microsoft.com/office/drawing/2014/main" id="{685D12FD-3873-48D4-A556-979DE7339934}"/>
              </a:ext>
            </a:extLst>
          </p:cNvPr>
          <p:cNvSpPr/>
          <p:nvPr/>
        </p:nvSpPr>
        <p:spPr>
          <a:xfrm>
            <a:off x="7657891" y="1971536"/>
            <a:ext cx="2757486" cy="923330"/>
          </a:xfrm>
          <a:prstGeom prst="rect">
            <a:avLst/>
          </a:prstGeom>
          <a:noFill/>
        </p:spPr>
        <p:txBody>
          <a:bodyPr wrap="none" lIns="91440" tIns="45720" rIns="91440" bIns="45720">
            <a:spAutoFit/>
          </a:bodyPr>
          <a:lstStyle/>
          <a:p>
            <a:pPr algn="ctr"/>
            <a:r>
              <a:rPr lang="it-IT" sz="5400" b="0" cap="none" spc="0" dirty="0">
                <a:ln w="0"/>
                <a:solidFill>
                  <a:schemeClr val="accent1"/>
                </a:solidFill>
                <a:effectLst>
                  <a:outerShdw blurRad="38100" dist="25400" dir="5400000" algn="ctr" rotWithShape="0">
                    <a:srgbClr val="6E747A">
                      <a:alpha val="43000"/>
                    </a:srgbClr>
                  </a:outerShdw>
                </a:effectLst>
              </a:rPr>
              <a:t>Criticità</a:t>
            </a:r>
          </a:p>
        </p:txBody>
      </p:sp>
      <p:sp>
        <p:nvSpPr>
          <p:cNvPr id="6" name="Rettangolo 5">
            <a:extLst>
              <a:ext uri="{FF2B5EF4-FFF2-40B4-BE49-F238E27FC236}">
                <a16:creationId xmlns:a16="http://schemas.microsoft.com/office/drawing/2014/main" id="{8E172C74-6E98-44B2-8667-217F107341FA}"/>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Test7</a:t>
            </a:r>
          </a:p>
        </p:txBody>
      </p:sp>
      <p:pic>
        <p:nvPicPr>
          <p:cNvPr id="8" name="Immagine 7">
            <a:extLst>
              <a:ext uri="{FF2B5EF4-FFF2-40B4-BE49-F238E27FC236}">
                <a16:creationId xmlns:a16="http://schemas.microsoft.com/office/drawing/2014/main" id="{E146E6C8-79A1-4DD8-B83D-573107D477DC}"/>
              </a:ext>
            </a:extLst>
          </p:cNvPr>
          <p:cNvPicPr>
            <a:picLocks noChangeAspect="1"/>
          </p:cNvPicPr>
          <p:nvPr/>
        </p:nvPicPr>
        <p:blipFill>
          <a:blip r:embed="rId2"/>
          <a:stretch>
            <a:fillRect/>
          </a:stretch>
        </p:blipFill>
        <p:spPr>
          <a:xfrm>
            <a:off x="82826" y="1332733"/>
            <a:ext cx="6261652" cy="5365530"/>
          </a:xfrm>
          <a:prstGeom prst="rect">
            <a:avLst/>
          </a:prstGeom>
        </p:spPr>
      </p:pic>
    </p:spTree>
    <p:extLst>
      <p:ext uri="{BB962C8B-B14F-4D97-AF65-F5344CB8AC3E}">
        <p14:creationId xmlns:p14="http://schemas.microsoft.com/office/powerpoint/2010/main" val="3885951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337DE74-2EB7-4D8C-A526-F98EC4FE1438}"/>
              </a:ext>
            </a:extLst>
          </p:cNvPr>
          <p:cNvSpPr>
            <a:spLocks noGrp="1"/>
          </p:cNvSpPr>
          <p:nvPr>
            <p:ph type="title"/>
          </p:nvPr>
        </p:nvSpPr>
        <p:spPr/>
        <p:txBody>
          <a:bodyPr/>
          <a:lstStyle/>
          <a:p>
            <a:r>
              <a:rPr lang="it-IT" dirty="0"/>
              <a:t>Lo scopo del lavoro</a:t>
            </a:r>
          </a:p>
        </p:txBody>
      </p:sp>
      <p:sp>
        <p:nvSpPr>
          <p:cNvPr id="5" name="CasellaDiTesto 4">
            <a:extLst>
              <a:ext uri="{FF2B5EF4-FFF2-40B4-BE49-F238E27FC236}">
                <a16:creationId xmlns:a16="http://schemas.microsoft.com/office/drawing/2014/main" id="{612DD935-2C92-4822-BCD5-FCF49B38D9EF}"/>
              </a:ext>
            </a:extLst>
          </p:cNvPr>
          <p:cNvSpPr txBox="1"/>
          <p:nvPr/>
        </p:nvSpPr>
        <p:spPr>
          <a:xfrm>
            <a:off x="834888" y="1392129"/>
            <a:ext cx="10860926" cy="5078313"/>
          </a:xfrm>
          <a:prstGeom prst="rect">
            <a:avLst/>
          </a:prstGeom>
          <a:noFill/>
        </p:spPr>
        <p:txBody>
          <a:bodyPr wrap="square" rtlCol="0">
            <a:spAutoFit/>
          </a:bodyPr>
          <a:lstStyle/>
          <a:p>
            <a:pPr algn="just"/>
            <a:r>
              <a:rPr lang="it-IT" dirty="0"/>
              <a:t>Questo studio di tesi nasce da un esperimento di ricerca, frutto della collaborazione tra Politecnico di Torino, Politecnico di Milano e Bocconi. L’esperimento ha preso il nome di </a:t>
            </a:r>
            <a:r>
              <a:rPr lang="it-IT" dirty="0" err="1"/>
              <a:t>InnoVentureLab</a:t>
            </a:r>
            <a:r>
              <a:rPr lang="it-IT" dirty="0"/>
              <a:t>. E’ stato a tutti gli effetti un programma di </a:t>
            </a:r>
            <a:r>
              <a:rPr lang="it-IT" dirty="0" err="1"/>
              <a:t>pre</a:t>
            </a:r>
            <a:r>
              <a:rPr lang="it-IT" dirty="0"/>
              <a:t>-accelerazione online e gratuito, finalizzato al trasferimento di metodi e strumenti per realizzare una attività imprenditoriale. Le metodologie principali insegnate sono state il metodo scientifico e la metodologia </a:t>
            </a:r>
            <a:r>
              <a:rPr lang="it-IT" dirty="0" err="1"/>
              <a:t>effettuativa</a:t>
            </a:r>
            <a:r>
              <a:rPr lang="it-IT" dirty="0"/>
              <a:t>, individuando in questo  modo due gruppi distinti di partecipanti. Un ulteriore gruppo è stato quello del controllo, in cui sono state insegnate nozioni di imprenditorialità senza una metodologia precisa. I partecipanti, suddivisi in questi tre gruppi, naturalmente non sapevano di aver partecipato ad uno studio di ricerca, né dell’esistenza di gruppi diversi dal proprio, che seguivano il corso in momenti differenti dei weekend di training. Se dalla precedente edizione di </a:t>
            </a:r>
            <a:r>
              <a:rPr lang="it-IT" dirty="0" err="1"/>
              <a:t>InnoVentureLab</a:t>
            </a:r>
            <a:r>
              <a:rPr lang="it-IT" dirty="0"/>
              <a:t>, chiamata The Startup Lab, sono nati alcuni studi riguardo i diversi frutti che ha portato una metodologia piuttosto che un’altra, questo studio di tesi riparte da tale punto fondamentale, ovvero sull’importanza di una metodologia come strumento per crescere a livello imprenditoriale</a:t>
            </a:r>
            <a:r>
              <a:rPr lang="it-IT" dirty="0">
                <a:latin typeface="+mj-lt"/>
              </a:rPr>
              <a:t>. </a:t>
            </a:r>
            <a:r>
              <a:rPr lang="it-IT" sz="1800" dirty="0">
                <a:effectLst/>
                <a:latin typeface="+mj-lt"/>
                <a:ea typeface="Calibri" panose="020F0502020204030204" pitchFamily="34" charset="0"/>
                <a:cs typeface="Times New Roman" panose="02020603050405020304" pitchFamily="18" charset="0"/>
              </a:rPr>
              <a:t>Tuttavia, si propone di riclassificare i partecipanti in base all’identità sociale che sentono propria e dunque in base agli obiettivi di inizio vita dell’impresa, andando ad approfondire il legame tra la tipologia di identità, la metodologia seguita, le decisioni di pivot prese durante lo sviluppo dell’idea, la probabilità di exit, la perseveranza nel portare avanti il progetto. </a:t>
            </a:r>
            <a:endParaRPr lang="it-IT" dirty="0">
              <a:latin typeface="+mj-lt"/>
            </a:endParaRPr>
          </a:p>
        </p:txBody>
      </p:sp>
    </p:spTree>
    <p:extLst>
      <p:ext uri="{BB962C8B-B14F-4D97-AF65-F5344CB8AC3E}">
        <p14:creationId xmlns:p14="http://schemas.microsoft.com/office/powerpoint/2010/main" val="13047577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EC71AE5E-D637-4452-BA40-AC77A5765873}"/>
              </a:ext>
            </a:extLst>
          </p:cNvPr>
          <p:cNvSpPr txBox="1"/>
          <p:nvPr/>
        </p:nvSpPr>
        <p:spPr>
          <a:xfrm>
            <a:off x="92765" y="5517617"/>
            <a:ext cx="6162260" cy="1200329"/>
          </a:xfrm>
          <a:prstGeom prst="rect">
            <a:avLst/>
          </a:prstGeom>
          <a:noFill/>
        </p:spPr>
        <p:txBody>
          <a:bodyPr wrap="square">
            <a:spAutoFit/>
          </a:bodyPr>
          <a:lstStyle/>
          <a:p>
            <a:pPr algn="just"/>
            <a:r>
              <a:rPr lang="it-IT" dirty="0"/>
              <a:t>Trattamento</a:t>
            </a:r>
          </a:p>
          <a:p>
            <a:pPr algn="just"/>
            <a:r>
              <a:rPr lang="it-IT" dirty="0"/>
              <a:t>1: controllo</a:t>
            </a:r>
          </a:p>
          <a:p>
            <a:pPr algn="just"/>
            <a:r>
              <a:rPr lang="it-IT" dirty="0"/>
              <a:t>2: </a:t>
            </a:r>
            <a:r>
              <a:rPr lang="it-IT" dirty="0" err="1"/>
              <a:t>scientific</a:t>
            </a:r>
            <a:endParaRPr lang="it-IT" dirty="0"/>
          </a:p>
          <a:p>
            <a:pPr algn="just"/>
            <a:r>
              <a:rPr lang="it-IT" dirty="0"/>
              <a:t>3: </a:t>
            </a:r>
            <a:r>
              <a:rPr lang="it-IT" dirty="0" err="1"/>
              <a:t>effectuation</a:t>
            </a:r>
            <a:endParaRPr lang="it-IT" dirty="0"/>
          </a:p>
        </p:txBody>
      </p:sp>
      <p:sp>
        <p:nvSpPr>
          <p:cNvPr id="3" name="CasellaDiTesto 2">
            <a:extLst>
              <a:ext uri="{FF2B5EF4-FFF2-40B4-BE49-F238E27FC236}">
                <a16:creationId xmlns:a16="http://schemas.microsoft.com/office/drawing/2014/main" id="{7A003540-69F7-4028-A8B5-EE6C0060E49C}"/>
              </a:ext>
            </a:extLst>
          </p:cNvPr>
          <p:cNvSpPr txBox="1"/>
          <p:nvPr/>
        </p:nvSpPr>
        <p:spPr>
          <a:xfrm>
            <a:off x="7328452" y="1720115"/>
            <a:ext cx="4671600" cy="3139321"/>
          </a:xfrm>
          <a:prstGeom prst="rect">
            <a:avLst/>
          </a:prstGeom>
          <a:noFill/>
        </p:spPr>
        <p:txBody>
          <a:bodyPr wrap="square">
            <a:spAutoFit/>
          </a:bodyPr>
          <a:lstStyle/>
          <a:p>
            <a:pPr algn="just"/>
            <a:r>
              <a:rPr lang="it-IT" dirty="0"/>
              <a:t>Gli imprenditori che hanno seguito il metodo scientifico, rispetto al controllo, hanno un livello di scientificità media maggiore. Non si può dire invece la stessa cosa per gli </a:t>
            </a:r>
            <a:r>
              <a:rPr lang="it-IT" dirty="0" err="1"/>
              <a:t>effectuation</a:t>
            </a:r>
            <a:r>
              <a:rPr lang="it-IT" dirty="0"/>
              <a:t>, poiché il p-</a:t>
            </a:r>
            <a:r>
              <a:rPr lang="it-IT" dirty="0" err="1"/>
              <a:t>value</a:t>
            </a:r>
            <a:r>
              <a:rPr lang="it-IT" dirty="0"/>
              <a:t> è 0.892</a:t>
            </a:r>
          </a:p>
          <a:p>
            <a:pPr algn="just"/>
            <a:endParaRPr lang="it-IT" dirty="0"/>
          </a:p>
          <a:p>
            <a:pPr algn="just"/>
            <a:r>
              <a:rPr lang="it-IT" dirty="0"/>
              <a:t>Gli istruttori 2, 3 e 4 non sono significativamente correlati all’aumento di scientificità media di ciascuna startup, rispetto all’istruttore 1. </a:t>
            </a:r>
          </a:p>
        </p:txBody>
      </p:sp>
      <p:sp>
        <p:nvSpPr>
          <p:cNvPr id="4" name="CasellaDiTesto 3">
            <a:extLst>
              <a:ext uri="{FF2B5EF4-FFF2-40B4-BE49-F238E27FC236}">
                <a16:creationId xmlns:a16="http://schemas.microsoft.com/office/drawing/2014/main" id="{7CBFBEFD-DBBD-48D9-8B70-A6B72693972A}"/>
              </a:ext>
            </a:extLst>
          </p:cNvPr>
          <p:cNvSpPr txBox="1"/>
          <p:nvPr/>
        </p:nvSpPr>
        <p:spPr>
          <a:xfrm>
            <a:off x="2561087" y="89180"/>
            <a:ext cx="6791741" cy="954107"/>
          </a:xfrm>
          <a:prstGeom prst="rect">
            <a:avLst/>
          </a:prstGeom>
          <a:noFill/>
        </p:spPr>
        <p:txBody>
          <a:bodyPr wrap="square" rtlCol="0">
            <a:spAutoFit/>
          </a:bodyPr>
          <a:lstStyle/>
          <a:p>
            <a:pPr algn="ctr"/>
            <a:r>
              <a:rPr lang="it-IT" sz="2800" b="1" i="1" u="sng" dirty="0"/>
              <a:t>TRATTAMENTO e ISTRUTTORE sul livello di SCIENTIFICITA’ media di ogni startup</a:t>
            </a:r>
          </a:p>
        </p:txBody>
      </p:sp>
      <p:pic>
        <p:nvPicPr>
          <p:cNvPr id="8" name="Immagine 7">
            <a:extLst>
              <a:ext uri="{FF2B5EF4-FFF2-40B4-BE49-F238E27FC236}">
                <a16:creationId xmlns:a16="http://schemas.microsoft.com/office/drawing/2014/main" id="{6A9F697E-76B3-46FD-B70D-D50C9D0E0628}"/>
              </a:ext>
            </a:extLst>
          </p:cNvPr>
          <p:cNvPicPr>
            <a:picLocks noChangeAspect="1"/>
          </p:cNvPicPr>
          <p:nvPr/>
        </p:nvPicPr>
        <p:blipFill>
          <a:blip r:embed="rId3"/>
          <a:stretch>
            <a:fillRect/>
          </a:stretch>
        </p:blipFill>
        <p:spPr>
          <a:xfrm>
            <a:off x="191949" y="1220317"/>
            <a:ext cx="6363652" cy="4120270"/>
          </a:xfrm>
          <a:prstGeom prst="rect">
            <a:avLst/>
          </a:prstGeom>
        </p:spPr>
      </p:pic>
      <p:sp>
        <p:nvSpPr>
          <p:cNvPr id="6" name="Connettore 5">
            <a:extLst>
              <a:ext uri="{FF2B5EF4-FFF2-40B4-BE49-F238E27FC236}">
                <a16:creationId xmlns:a16="http://schemas.microsoft.com/office/drawing/2014/main" id="{26782970-5374-4848-B8F7-1D900F936CB9}"/>
              </a:ext>
            </a:extLst>
          </p:cNvPr>
          <p:cNvSpPr/>
          <p:nvPr/>
        </p:nvSpPr>
        <p:spPr>
          <a:xfrm rot="5400000">
            <a:off x="4199280" y="3318017"/>
            <a:ext cx="228602" cy="662609"/>
          </a:xfrm>
          <a:prstGeom prst="flowChartConnector">
            <a:avLst/>
          </a:prstGeom>
          <a:noFill/>
          <a:ln w="38100">
            <a:solidFill>
              <a:srgbClr val="92D050"/>
            </a:solidFill>
          </a:ln>
        </p:spPr>
        <p:style>
          <a:lnRef idx="0">
            <a:scrgbClr r="0" g="0" b="0"/>
          </a:lnRef>
          <a:fillRef idx="0">
            <a:scrgbClr r="0" g="0" b="0"/>
          </a:fillRef>
          <a:effectRef idx="0">
            <a:scrgbClr r="0" g="0" b="0"/>
          </a:effectRef>
          <a:fontRef idx="minor">
            <a:schemeClr val="dk1"/>
          </a:fontRef>
        </p:style>
        <p:txBody>
          <a:bodyPr rtlCol="0" anchor="ctr"/>
          <a:lstStyle/>
          <a:p>
            <a:pPr algn="ctr"/>
            <a:endParaRPr lang="it-IT"/>
          </a:p>
        </p:txBody>
      </p:sp>
      <p:sp>
        <p:nvSpPr>
          <p:cNvPr id="5" name="Forma a L 4">
            <a:extLst>
              <a:ext uri="{FF2B5EF4-FFF2-40B4-BE49-F238E27FC236}">
                <a16:creationId xmlns:a16="http://schemas.microsoft.com/office/drawing/2014/main" id="{A2BF49AA-264E-42B1-83B6-73126DC4893E}"/>
              </a:ext>
            </a:extLst>
          </p:cNvPr>
          <p:cNvSpPr/>
          <p:nvPr/>
        </p:nvSpPr>
        <p:spPr>
          <a:xfrm rot="19073024">
            <a:off x="6467741" y="2070033"/>
            <a:ext cx="447214" cy="208638"/>
          </a:xfrm>
          <a:prstGeom prst="corne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Rettangolo 8">
            <a:extLst>
              <a:ext uri="{FF2B5EF4-FFF2-40B4-BE49-F238E27FC236}">
                <a16:creationId xmlns:a16="http://schemas.microsoft.com/office/drawing/2014/main" id="{5BA1BC4D-810C-488C-A588-85F4F256192A}"/>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Test8</a:t>
            </a:r>
          </a:p>
        </p:txBody>
      </p:sp>
    </p:spTree>
    <p:extLst>
      <p:ext uri="{BB962C8B-B14F-4D97-AF65-F5344CB8AC3E}">
        <p14:creationId xmlns:p14="http://schemas.microsoft.com/office/powerpoint/2010/main" val="190432529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57C03D42-125C-4E3B-A91D-69578D9F822F}"/>
              </a:ext>
            </a:extLst>
          </p:cNvPr>
          <p:cNvSpPr txBox="1"/>
          <p:nvPr/>
        </p:nvSpPr>
        <p:spPr>
          <a:xfrm>
            <a:off x="3851720" y="110779"/>
            <a:ext cx="6791741" cy="523220"/>
          </a:xfrm>
          <a:prstGeom prst="rect">
            <a:avLst/>
          </a:prstGeom>
          <a:noFill/>
        </p:spPr>
        <p:txBody>
          <a:bodyPr wrap="square" rtlCol="0">
            <a:spAutoFit/>
          </a:bodyPr>
          <a:lstStyle/>
          <a:p>
            <a:pPr algn="ctr"/>
            <a:r>
              <a:rPr lang="it-IT" sz="2800" b="1" i="1" u="sng" dirty="0"/>
              <a:t>ISTRUTTORE su TRATTAMENTO</a:t>
            </a:r>
          </a:p>
        </p:txBody>
      </p:sp>
      <p:sp>
        <p:nvSpPr>
          <p:cNvPr id="3" name="CasellaDiTesto 2">
            <a:extLst>
              <a:ext uri="{FF2B5EF4-FFF2-40B4-BE49-F238E27FC236}">
                <a16:creationId xmlns:a16="http://schemas.microsoft.com/office/drawing/2014/main" id="{F67B5BE7-6440-450F-80FE-FED01C568C8D}"/>
              </a:ext>
            </a:extLst>
          </p:cNvPr>
          <p:cNvSpPr txBox="1"/>
          <p:nvPr/>
        </p:nvSpPr>
        <p:spPr>
          <a:xfrm>
            <a:off x="7010399" y="1934823"/>
            <a:ext cx="4671600" cy="3693319"/>
          </a:xfrm>
          <a:prstGeom prst="rect">
            <a:avLst/>
          </a:prstGeom>
          <a:noFill/>
        </p:spPr>
        <p:txBody>
          <a:bodyPr wrap="square">
            <a:spAutoFit/>
          </a:bodyPr>
          <a:lstStyle/>
          <a:p>
            <a:pPr algn="just"/>
            <a:r>
              <a:rPr lang="it-IT" dirty="0"/>
              <a:t>Gli istruttori 2, 3 e 4 non è detto che abbiano MINORE probabilità di influenzare il trattamento 2 piuttosto che il trattamento 1, rispetto all’istruttore 1. Così come gli stessi istruttori non è detto che abbiano MAGGIORE probabilità di influenzare il trattamento 3 piuttosto che l’1, rispetto all’istruttore 1. </a:t>
            </a:r>
          </a:p>
          <a:p>
            <a:pPr algn="just"/>
            <a:endParaRPr lang="it-IT" dirty="0"/>
          </a:p>
          <a:p>
            <a:pPr algn="just"/>
            <a:r>
              <a:rPr lang="it-IT" dirty="0"/>
              <a:t>In tal caso la baseline è il trattamento 1, ma non c’è significatività anche provando a usare come baseline trattamento 2 o 3. </a:t>
            </a:r>
          </a:p>
        </p:txBody>
      </p:sp>
      <p:sp>
        <p:nvSpPr>
          <p:cNvPr id="4" name="Rettangolo 3">
            <a:extLst>
              <a:ext uri="{FF2B5EF4-FFF2-40B4-BE49-F238E27FC236}">
                <a16:creationId xmlns:a16="http://schemas.microsoft.com/office/drawing/2014/main" id="{C5A068A0-4384-428A-A5CB-F48418FBF9E5}"/>
              </a:ext>
            </a:extLst>
          </p:cNvPr>
          <p:cNvSpPr/>
          <p:nvPr/>
        </p:nvSpPr>
        <p:spPr>
          <a:xfrm>
            <a:off x="10422938" y="317949"/>
            <a:ext cx="72808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Test9</a:t>
            </a:r>
          </a:p>
        </p:txBody>
      </p:sp>
      <p:pic>
        <p:nvPicPr>
          <p:cNvPr id="6" name="Immagine 5">
            <a:extLst>
              <a:ext uri="{FF2B5EF4-FFF2-40B4-BE49-F238E27FC236}">
                <a16:creationId xmlns:a16="http://schemas.microsoft.com/office/drawing/2014/main" id="{D261F207-0F42-4507-BA54-D01096664C12}"/>
              </a:ext>
            </a:extLst>
          </p:cNvPr>
          <p:cNvPicPr>
            <a:picLocks noChangeAspect="1"/>
          </p:cNvPicPr>
          <p:nvPr/>
        </p:nvPicPr>
        <p:blipFill>
          <a:blip r:embed="rId2"/>
          <a:stretch>
            <a:fillRect/>
          </a:stretch>
        </p:blipFill>
        <p:spPr>
          <a:xfrm>
            <a:off x="205201" y="867454"/>
            <a:ext cx="6159827" cy="5828059"/>
          </a:xfrm>
          <a:prstGeom prst="rect">
            <a:avLst/>
          </a:prstGeom>
        </p:spPr>
      </p:pic>
    </p:spTree>
    <p:extLst>
      <p:ext uri="{BB962C8B-B14F-4D97-AF65-F5344CB8AC3E}">
        <p14:creationId xmlns:p14="http://schemas.microsoft.com/office/powerpoint/2010/main" val="163327161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4A36163-38FF-4D58-B68E-7FE2D2492BD9}"/>
              </a:ext>
            </a:extLst>
          </p:cNvPr>
          <p:cNvSpPr txBox="1"/>
          <p:nvPr/>
        </p:nvSpPr>
        <p:spPr>
          <a:xfrm>
            <a:off x="7021995" y="1971906"/>
            <a:ext cx="5017604" cy="2031325"/>
          </a:xfrm>
          <a:prstGeom prst="rect">
            <a:avLst/>
          </a:prstGeom>
          <a:noFill/>
        </p:spPr>
        <p:txBody>
          <a:bodyPr wrap="square">
            <a:spAutoFit/>
          </a:bodyPr>
          <a:lstStyle/>
          <a:p>
            <a:pPr algn="just"/>
            <a:r>
              <a:rPr lang="it-IT" dirty="0"/>
              <a:t>La scientificità media di ogni startup è statisticamente significativa. All’aumentare della scientificità media di ciascuna startup, la probabilità che la exit effettivamente avvenga (Exit = 1) diminuisce. </a:t>
            </a:r>
          </a:p>
          <a:p>
            <a:pPr algn="just"/>
            <a:endParaRPr lang="it-IT" dirty="0"/>
          </a:p>
        </p:txBody>
      </p:sp>
      <p:sp>
        <p:nvSpPr>
          <p:cNvPr id="3" name="CasellaDiTesto 2">
            <a:extLst>
              <a:ext uri="{FF2B5EF4-FFF2-40B4-BE49-F238E27FC236}">
                <a16:creationId xmlns:a16="http://schemas.microsoft.com/office/drawing/2014/main" id="{69A67196-FC8B-4EF3-9832-98F15C4EF979}"/>
              </a:ext>
            </a:extLst>
          </p:cNvPr>
          <p:cNvSpPr txBox="1"/>
          <p:nvPr/>
        </p:nvSpPr>
        <p:spPr>
          <a:xfrm>
            <a:off x="152401" y="4733835"/>
            <a:ext cx="7414590" cy="1754326"/>
          </a:xfrm>
          <a:prstGeom prst="rect">
            <a:avLst/>
          </a:prstGeom>
          <a:noFill/>
        </p:spPr>
        <p:txBody>
          <a:bodyPr wrap="square">
            <a:spAutoFit/>
          </a:bodyPr>
          <a:lstStyle/>
          <a:p>
            <a:pPr algn="just"/>
            <a:r>
              <a:rPr lang="it-IT" dirty="0"/>
              <a:t>Ad esempio:</a:t>
            </a:r>
          </a:p>
          <a:p>
            <a:pPr algn="just"/>
            <a:endParaRPr lang="it-IT" dirty="0"/>
          </a:p>
          <a:p>
            <a:pPr marL="285750" indent="-285750" algn="just">
              <a:buFont typeface="Arial" panose="020B0604020202020204" pitchFamily="34" charset="0"/>
              <a:buChar char="•"/>
            </a:pPr>
            <a:r>
              <a:rPr lang="it-IT" dirty="0"/>
              <a:t>Scientificità media di circa 1,5 su 5 punti massimi</a:t>
            </a:r>
          </a:p>
          <a:p>
            <a:pPr algn="just"/>
            <a:r>
              <a:rPr lang="it-IT" dirty="0"/>
              <a:t>     Pr(Exit=1|Scientificità) =  </a:t>
            </a:r>
            <a:r>
              <a:rPr lang="it-IT" dirty="0" err="1"/>
              <a:t>Phi</a:t>
            </a:r>
            <a:r>
              <a:rPr lang="it-IT" dirty="0"/>
              <a:t>(-0,09-0,30x1,5) = </a:t>
            </a:r>
            <a:r>
              <a:rPr lang="it-IT" dirty="0" err="1"/>
              <a:t>Phi</a:t>
            </a:r>
            <a:r>
              <a:rPr lang="it-IT" dirty="0"/>
              <a:t>(-0,54) = 29,5%</a:t>
            </a:r>
          </a:p>
          <a:p>
            <a:pPr marL="285750" indent="-285750" algn="just">
              <a:buFont typeface="Arial" panose="020B0604020202020204" pitchFamily="34" charset="0"/>
              <a:buChar char="•"/>
            </a:pPr>
            <a:r>
              <a:rPr lang="it-IT" dirty="0"/>
              <a:t>Scientificità media di circa 3 su 5 punti massimi</a:t>
            </a:r>
          </a:p>
          <a:p>
            <a:pPr algn="just"/>
            <a:r>
              <a:rPr lang="it-IT" dirty="0"/>
              <a:t>     Pr(Exit=1|Scientificità) =  </a:t>
            </a:r>
            <a:r>
              <a:rPr lang="it-IT" dirty="0" err="1"/>
              <a:t>Phi</a:t>
            </a:r>
            <a:r>
              <a:rPr lang="it-IT" dirty="0"/>
              <a:t>(-0,09-0,30x3) = </a:t>
            </a:r>
            <a:r>
              <a:rPr lang="it-IT" dirty="0" err="1"/>
              <a:t>Phi</a:t>
            </a:r>
            <a:r>
              <a:rPr lang="it-IT" dirty="0"/>
              <a:t>(-0,99) = 16%</a:t>
            </a:r>
          </a:p>
        </p:txBody>
      </p:sp>
      <p:sp>
        <p:nvSpPr>
          <p:cNvPr id="4" name="CasellaDiTesto 3">
            <a:extLst>
              <a:ext uri="{FF2B5EF4-FFF2-40B4-BE49-F238E27FC236}">
                <a16:creationId xmlns:a16="http://schemas.microsoft.com/office/drawing/2014/main" id="{FF1EFF55-076E-4393-AEB3-38137323A459}"/>
              </a:ext>
            </a:extLst>
          </p:cNvPr>
          <p:cNvSpPr txBox="1"/>
          <p:nvPr/>
        </p:nvSpPr>
        <p:spPr>
          <a:xfrm>
            <a:off x="8143460" y="5380672"/>
            <a:ext cx="3896139" cy="1477328"/>
          </a:xfrm>
          <a:prstGeom prst="rect">
            <a:avLst/>
          </a:prstGeom>
          <a:noFill/>
        </p:spPr>
        <p:txBody>
          <a:bodyPr wrap="square">
            <a:spAutoFit/>
          </a:bodyPr>
          <a:lstStyle/>
          <a:p>
            <a:pPr algn="just"/>
            <a:r>
              <a:rPr lang="it-IT" sz="2400" b="1" dirty="0">
                <a:solidFill>
                  <a:srgbClr val="C00000"/>
                </a:solidFill>
              </a:rPr>
              <a:t>La probabilità prevista di effettivamente fare Exit è diminuita dal 29% al 16%</a:t>
            </a:r>
          </a:p>
          <a:p>
            <a:pPr algn="just"/>
            <a:endParaRPr lang="it-IT" dirty="0"/>
          </a:p>
        </p:txBody>
      </p:sp>
      <p:sp>
        <p:nvSpPr>
          <p:cNvPr id="5" name="CasellaDiTesto 4">
            <a:extLst>
              <a:ext uri="{FF2B5EF4-FFF2-40B4-BE49-F238E27FC236}">
                <a16:creationId xmlns:a16="http://schemas.microsoft.com/office/drawing/2014/main" id="{77797E3D-A358-4ACA-92D0-D14EF0635A60}"/>
              </a:ext>
            </a:extLst>
          </p:cNvPr>
          <p:cNvSpPr txBox="1"/>
          <p:nvPr/>
        </p:nvSpPr>
        <p:spPr>
          <a:xfrm>
            <a:off x="4342051" y="71245"/>
            <a:ext cx="6791741" cy="523220"/>
          </a:xfrm>
          <a:prstGeom prst="rect">
            <a:avLst/>
          </a:prstGeom>
          <a:noFill/>
        </p:spPr>
        <p:txBody>
          <a:bodyPr wrap="square" rtlCol="0">
            <a:spAutoFit/>
          </a:bodyPr>
          <a:lstStyle/>
          <a:p>
            <a:pPr algn="ctr"/>
            <a:r>
              <a:rPr lang="it-IT" sz="2800" b="1" i="1" u="sng" dirty="0"/>
              <a:t>SCIENTIFICITA’ su EXIT</a:t>
            </a:r>
          </a:p>
        </p:txBody>
      </p:sp>
      <p:sp>
        <p:nvSpPr>
          <p:cNvPr id="6" name="Forma a L 5">
            <a:extLst>
              <a:ext uri="{FF2B5EF4-FFF2-40B4-BE49-F238E27FC236}">
                <a16:creationId xmlns:a16="http://schemas.microsoft.com/office/drawing/2014/main" id="{9DEAF4A9-B425-4DD8-91D8-FD4A2256F9BA}"/>
              </a:ext>
            </a:extLst>
          </p:cNvPr>
          <p:cNvSpPr/>
          <p:nvPr/>
        </p:nvSpPr>
        <p:spPr>
          <a:xfrm rot="19073024">
            <a:off x="9130654" y="1410502"/>
            <a:ext cx="751154" cy="292958"/>
          </a:xfrm>
          <a:prstGeom prst="corner">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a:extLst>
              <a:ext uri="{FF2B5EF4-FFF2-40B4-BE49-F238E27FC236}">
                <a16:creationId xmlns:a16="http://schemas.microsoft.com/office/drawing/2014/main" id="{FBAAFE08-817F-4C58-ACA2-006B6234A3CC}"/>
              </a:ext>
            </a:extLst>
          </p:cNvPr>
          <p:cNvSpPr/>
          <p:nvPr/>
        </p:nvSpPr>
        <p:spPr>
          <a:xfrm>
            <a:off x="10358017" y="317949"/>
            <a:ext cx="857927"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Test10</a:t>
            </a:r>
          </a:p>
        </p:txBody>
      </p:sp>
      <p:pic>
        <p:nvPicPr>
          <p:cNvPr id="9" name="Immagine 8">
            <a:extLst>
              <a:ext uri="{FF2B5EF4-FFF2-40B4-BE49-F238E27FC236}">
                <a16:creationId xmlns:a16="http://schemas.microsoft.com/office/drawing/2014/main" id="{34D2331A-4128-40C1-832C-41E104D148AC}"/>
              </a:ext>
            </a:extLst>
          </p:cNvPr>
          <p:cNvPicPr>
            <a:picLocks noChangeAspect="1"/>
          </p:cNvPicPr>
          <p:nvPr/>
        </p:nvPicPr>
        <p:blipFill>
          <a:blip r:embed="rId3"/>
          <a:stretch>
            <a:fillRect/>
          </a:stretch>
        </p:blipFill>
        <p:spPr>
          <a:xfrm>
            <a:off x="152401" y="889446"/>
            <a:ext cx="6612106" cy="3549407"/>
          </a:xfrm>
          <a:prstGeom prst="rect">
            <a:avLst/>
          </a:prstGeom>
        </p:spPr>
      </p:pic>
    </p:spTree>
    <p:extLst>
      <p:ext uri="{BB962C8B-B14F-4D97-AF65-F5344CB8AC3E}">
        <p14:creationId xmlns:p14="http://schemas.microsoft.com/office/powerpoint/2010/main" val="242059512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33E3BFF1-A5D5-4D2F-B1E9-4720E275C4F0}"/>
              </a:ext>
            </a:extLst>
          </p:cNvPr>
          <p:cNvPicPr>
            <a:picLocks noChangeAspect="1"/>
          </p:cNvPicPr>
          <p:nvPr/>
        </p:nvPicPr>
        <p:blipFill>
          <a:blip r:embed="rId2"/>
          <a:stretch>
            <a:fillRect/>
          </a:stretch>
        </p:blipFill>
        <p:spPr>
          <a:xfrm>
            <a:off x="229401" y="1039567"/>
            <a:ext cx="6905164" cy="3979457"/>
          </a:xfrm>
          <a:prstGeom prst="rect">
            <a:avLst/>
          </a:prstGeom>
        </p:spPr>
      </p:pic>
      <p:sp>
        <p:nvSpPr>
          <p:cNvPr id="4" name="CasellaDiTesto 3">
            <a:extLst>
              <a:ext uri="{FF2B5EF4-FFF2-40B4-BE49-F238E27FC236}">
                <a16:creationId xmlns:a16="http://schemas.microsoft.com/office/drawing/2014/main" id="{E07C6CD8-D019-41E2-B1BE-2649DF2F0EA8}"/>
              </a:ext>
            </a:extLst>
          </p:cNvPr>
          <p:cNvSpPr txBox="1"/>
          <p:nvPr/>
        </p:nvSpPr>
        <p:spPr>
          <a:xfrm>
            <a:off x="-661440" y="354115"/>
            <a:ext cx="7972986" cy="523220"/>
          </a:xfrm>
          <a:prstGeom prst="rect">
            <a:avLst/>
          </a:prstGeom>
          <a:noFill/>
        </p:spPr>
        <p:txBody>
          <a:bodyPr wrap="square" rtlCol="0">
            <a:spAutoFit/>
          </a:bodyPr>
          <a:lstStyle/>
          <a:p>
            <a:pPr algn="ctr"/>
            <a:r>
              <a:rPr lang="it-IT" sz="2800" b="1" i="1" u="sng" dirty="0">
                <a:solidFill>
                  <a:schemeClr val="accent2"/>
                </a:solidFill>
              </a:rPr>
              <a:t>ANDREA</a:t>
            </a:r>
          </a:p>
        </p:txBody>
      </p:sp>
      <p:sp>
        <p:nvSpPr>
          <p:cNvPr id="5" name="CasellaDiTesto 4">
            <a:extLst>
              <a:ext uri="{FF2B5EF4-FFF2-40B4-BE49-F238E27FC236}">
                <a16:creationId xmlns:a16="http://schemas.microsoft.com/office/drawing/2014/main" id="{1CB31856-ACE5-4318-B9BD-974F6AF77834}"/>
              </a:ext>
            </a:extLst>
          </p:cNvPr>
          <p:cNvSpPr txBox="1"/>
          <p:nvPr/>
        </p:nvSpPr>
        <p:spPr>
          <a:xfrm>
            <a:off x="4342051" y="71245"/>
            <a:ext cx="6791741" cy="523220"/>
          </a:xfrm>
          <a:prstGeom prst="rect">
            <a:avLst/>
          </a:prstGeom>
          <a:noFill/>
        </p:spPr>
        <p:txBody>
          <a:bodyPr wrap="square" rtlCol="0">
            <a:spAutoFit/>
          </a:bodyPr>
          <a:lstStyle/>
          <a:p>
            <a:pPr algn="ctr"/>
            <a:r>
              <a:rPr lang="it-IT" sz="2800" b="1" i="1" u="sng" dirty="0"/>
              <a:t>SCIENTIFICITA’ su EXIT</a:t>
            </a:r>
          </a:p>
        </p:txBody>
      </p:sp>
      <p:sp>
        <p:nvSpPr>
          <p:cNvPr id="6" name="Rettangolo 5">
            <a:extLst>
              <a:ext uri="{FF2B5EF4-FFF2-40B4-BE49-F238E27FC236}">
                <a16:creationId xmlns:a16="http://schemas.microsoft.com/office/drawing/2014/main" id="{9B34915B-EEB4-431C-8C3B-64A0A3A88DA1}"/>
              </a:ext>
            </a:extLst>
          </p:cNvPr>
          <p:cNvSpPr/>
          <p:nvPr/>
        </p:nvSpPr>
        <p:spPr>
          <a:xfrm>
            <a:off x="10249815" y="317949"/>
            <a:ext cx="1074333"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Test10.b</a:t>
            </a:r>
          </a:p>
        </p:txBody>
      </p:sp>
      <p:sp>
        <p:nvSpPr>
          <p:cNvPr id="7" name="CasellaDiTesto 6">
            <a:extLst>
              <a:ext uri="{FF2B5EF4-FFF2-40B4-BE49-F238E27FC236}">
                <a16:creationId xmlns:a16="http://schemas.microsoft.com/office/drawing/2014/main" id="{17A2AB16-7292-4272-ACB7-AED3423B04F5}"/>
              </a:ext>
            </a:extLst>
          </p:cNvPr>
          <p:cNvSpPr txBox="1"/>
          <p:nvPr/>
        </p:nvSpPr>
        <p:spPr>
          <a:xfrm>
            <a:off x="7479195" y="2075145"/>
            <a:ext cx="5017604" cy="369332"/>
          </a:xfrm>
          <a:prstGeom prst="rect">
            <a:avLst/>
          </a:prstGeom>
          <a:noFill/>
        </p:spPr>
        <p:txBody>
          <a:bodyPr wrap="square">
            <a:spAutoFit/>
          </a:bodyPr>
          <a:lstStyle/>
          <a:p>
            <a:pPr algn="just"/>
            <a:r>
              <a:rPr lang="it-IT" dirty="0"/>
              <a:t>Risultato simile alla slide precedente</a:t>
            </a:r>
          </a:p>
        </p:txBody>
      </p:sp>
    </p:spTree>
    <p:extLst>
      <p:ext uri="{BB962C8B-B14F-4D97-AF65-F5344CB8AC3E}">
        <p14:creationId xmlns:p14="http://schemas.microsoft.com/office/powerpoint/2010/main" val="20363327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E7C75571-2128-4832-ABE1-9C162E0A6DC9}"/>
              </a:ext>
            </a:extLst>
          </p:cNvPr>
          <p:cNvSpPr txBox="1"/>
          <p:nvPr/>
        </p:nvSpPr>
        <p:spPr>
          <a:xfrm>
            <a:off x="4832428" y="171701"/>
            <a:ext cx="6791741" cy="954107"/>
          </a:xfrm>
          <a:prstGeom prst="rect">
            <a:avLst/>
          </a:prstGeom>
          <a:noFill/>
        </p:spPr>
        <p:txBody>
          <a:bodyPr wrap="square" rtlCol="0">
            <a:spAutoFit/>
          </a:bodyPr>
          <a:lstStyle/>
          <a:p>
            <a:pPr algn="ctr"/>
            <a:r>
              <a:rPr lang="it-IT" sz="2800" b="1" i="1" u="sng" dirty="0"/>
              <a:t>IDENTITA’ su EXIT e </a:t>
            </a:r>
          </a:p>
          <a:p>
            <a:pPr algn="ctr"/>
            <a:r>
              <a:rPr lang="it-IT" sz="2800" b="1" i="1" u="sng" dirty="0"/>
              <a:t>TRATTAMENTO su EXIT</a:t>
            </a:r>
          </a:p>
        </p:txBody>
      </p:sp>
      <p:sp>
        <p:nvSpPr>
          <p:cNvPr id="3" name="CasellaDiTesto 2">
            <a:extLst>
              <a:ext uri="{FF2B5EF4-FFF2-40B4-BE49-F238E27FC236}">
                <a16:creationId xmlns:a16="http://schemas.microsoft.com/office/drawing/2014/main" id="{CB14DAC9-5C62-46D1-AF7F-C1EB89A53AD4}"/>
              </a:ext>
            </a:extLst>
          </p:cNvPr>
          <p:cNvSpPr txBox="1"/>
          <p:nvPr/>
        </p:nvSpPr>
        <p:spPr>
          <a:xfrm>
            <a:off x="6606565" y="1680358"/>
            <a:ext cx="5017604" cy="1477328"/>
          </a:xfrm>
          <a:prstGeom prst="rect">
            <a:avLst/>
          </a:prstGeom>
          <a:noFill/>
        </p:spPr>
        <p:txBody>
          <a:bodyPr wrap="square">
            <a:spAutoFit/>
          </a:bodyPr>
          <a:lstStyle/>
          <a:p>
            <a:pPr algn="just"/>
            <a:r>
              <a:rPr lang="it-IT" dirty="0"/>
              <a:t>Identità 2 e 3 piuttosto che la 1, e trattamenti 2 e 3 piuttosto che il controllo, non sono variabili significativamente correlate alla probabilità di fare EXIT.</a:t>
            </a:r>
          </a:p>
          <a:p>
            <a:pPr algn="just"/>
            <a:endParaRPr lang="it-IT" dirty="0"/>
          </a:p>
        </p:txBody>
      </p:sp>
      <p:sp>
        <p:nvSpPr>
          <p:cNvPr id="4" name="CasellaDiTesto 3">
            <a:extLst>
              <a:ext uri="{FF2B5EF4-FFF2-40B4-BE49-F238E27FC236}">
                <a16:creationId xmlns:a16="http://schemas.microsoft.com/office/drawing/2014/main" id="{B06C1B99-055D-4D04-A758-5EC9068A7FAB}"/>
              </a:ext>
            </a:extLst>
          </p:cNvPr>
          <p:cNvSpPr txBox="1"/>
          <p:nvPr/>
        </p:nvSpPr>
        <p:spPr>
          <a:xfrm>
            <a:off x="107415" y="4957288"/>
            <a:ext cx="5017604" cy="2092881"/>
          </a:xfrm>
          <a:prstGeom prst="rect">
            <a:avLst/>
          </a:prstGeom>
          <a:noFill/>
        </p:spPr>
        <p:txBody>
          <a:bodyPr wrap="square">
            <a:spAutoFit/>
          </a:bodyPr>
          <a:lstStyle/>
          <a:p>
            <a:pPr algn="just"/>
            <a:r>
              <a:rPr lang="it-IT" sz="1400" dirty="0"/>
              <a:t>Identità</a:t>
            </a:r>
          </a:p>
          <a:p>
            <a:pPr algn="just"/>
            <a:r>
              <a:rPr lang="it-IT" sz="1400" dirty="0"/>
              <a:t>1: DA</a:t>
            </a:r>
          </a:p>
          <a:p>
            <a:pPr algn="just"/>
            <a:r>
              <a:rPr lang="it-IT" sz="1400" dirty="0"/>
              <a:t>2: CO</a:t>
            </a:r>
          </a:p>
          <a:p>
            <a:pPr algn="just"/>
            <a:r>
              <a:rPr lang="it-IT" sz="1400" dirty="0"/>
              <a:t>3: MI</a:t>
            </a:r>
          </a:p>
          <a:p>
            <a:pPr algn="just"/>
            <a:r>
              <a:rPr lang="it-IT" sz="1400" dirty="0"/>
              <a:t>Trattamento</a:t>
            </a:r>
          </a:p>
          <a:p>
            <a:pPr algn="just"/>
            <a:r>
              <a:rPr lang="it-IT" sz="1400" dirty="0"/>
              <a:t>1: Controllo</a:t>
            </a:r>
          </a:p>
          <a:p>
            <a:pPr algn="just"/>
            <a:r>
              <a:rPr lang="it-IT" sz="1400" dirty="0"/>
              <a:t>2: Scientific</a:t>
            </a:r>
          </a:p>
          <a:p>
            <a:pPr algn="just"/>
            <a:r>
              <a:rPr lang="it-IT" sz="1400" dirty="0"/>
              <a:t>3: </a:t>
            </a:r>
            <a:r>
              <a:rPr lang="it-IT" sz="1400" dirty="0" err="1"/>
              <a:t>Effectuation</a:t>
            </a:r>
            <a:endParaRPr lang="it-IT" sz="1400" dirty="0"/>
          </a:p>
          <a:p>
            <a:pPr algn="just"/>
            <a:endParaRPr lang="it-IT" dirty="0"/>
          </a:p>
        </p:txBody>
      </p:sp>
      <p:sp>
        <p:nvSpPr>
          <p:cNvPr id="5" name="Rettangolo 4">
            <a:extLst>
              <a:ext uri="{FF2B5EF4-FFF2-40B4-BE49-F238E27FC236}">
                <a16:creationId xmlns:a16="http://schemas.microsoft.com/office/drawing/2014/main" id="{83B9BCF2-4C2B-4938-B6B2-89DC308A5683}"/>
              </a:ext>
            </a:extLst>
          </p:cNvPr>
          <p:cNvSpPr/>
          <p:nvPr/>
        </p:nvSpPr>
        <p:spPr>
          <a:xfrm>
            <a:off x="10358017" y="317949"/>
            <a:ext cx="857927" cy="646331"/>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Test11</a:t>
            </a:r>
          </a:p>
          <a:p>
            <a:pPr algn="ctr"/>
            <a:r>
              <a:rPr lang="it-IT"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Test12</a:t>
            </a:r>
            <a:endPar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magine 6">
            <a:extLst>
              <a:ext uri="{FF2B5EF4-FFF2-40B4-BE49-F238E27FC236}">
                <a16:creationId xmlns:a16="http://schemas.microsoft.com/office/drawing/2014/main" id="{DD4536AD-F224-4C31-ABEB-00F96E85BE73}"/>
              </a:ext>
            </a:extLst>
          </p:cNvPr>
          <p:cNvPicPr>
            <a:picLocks noChangeAspect="1"/>
          </p:cNvPicPr>
          <p:nvPr/>
        </p:nvPicPr>
        <p:blipFill>
          <a:blip r:embed="rId3"/>
          <a:stretch>
            <a:fillRect/>
          </a:stretch>
        </p:blipFill>
        <p:spPr>
          <a:xfrm>
            <a:off x="45541" y="348122"/>
            <a:ext cx="5852712" cy="3548017"/>
          </a:xfrm>
          <a:prstGeom prst="rect">
            <a:avLst/>
          </a:prstGeom>
        </p:spPr>
      </p:pic>
      <p:pic>
        <p:nvPicPr>
          <p:cNvPr id="9" name="Immagine 8">
            <a:extLst>
              <a:ext uri="{FF2B5EF4-FFF2-40B4-BE49-F238E27FC236}">
                <a16:creationId xmlns:a16="http://schemas.microsoft.com/office/drawing/2014/main" id="{88C7BA18-0263-48C0-9F25-54CEE5E9BE83}"/>
              </a:ext>
            </a:extLst>
          </p:cNvPr>
          <p:cNvPicPr>
            <a:picLocks noChangeAspect="1"/>
          </p:cNvPicPr>
          <p:nvPr/>
        </p:nvPicPr>
        <p:blipFill>
          <a:blip r:embed="rId4"/>
          <a:stretch>
            <a:fillRect/>
          </a:stretch>
        </p:blipFill>
        <p:spPr>
          <a:xfrm>
            <a:off x="6165846" y="3157687"/>
            <a:ext cx="5918740" cy="3682068"/>
          </a:xfrm>
          <a:prstGeom prst="rect">
            <a:avLst/>
          </a:prstGeom>
        </p:spPr>
      </p:pic>
    </p:spTree>
    <p:extLst>
      <p:ext uri="{BB962C8B-B14F-4D97-AF65-F5344CB8AC3E}">
        <p14:creationId xmlns:p14="http://schemas.microsoft.com/office/powerpoint/2010/main" val="126734990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F479936D-4452-45D9-8E6B-EEBE1E4BCFFB}"/>
              </a:ext>
            </a:extLst>
          </p:cNvPr>
          <p:cNvPicPr>
            <a:picLocks noChangeAspect="1"/>
          </p:cNvPicPr>
          <p:nvPr/>
        </p:nvPicPr>
        <p:blipFill>
          <a:blip r:embed="rId2"/>
          <a:stretch>
            <a:fillRect/>
          </a:stretch>
        </p:blipFill>
        <p:spPr>
          <a:xfrm>
            <a:off x="0" y="0"/>
            <a:ext cx="5759587" cy="4291626"/>
          </a:xfrm>
          <a:prstGeom prst="rect">
            <a:avLst/>
          </a:prstGeom>
        </p:spPr>
      </p:pic>
      <p:sp>
        <p:nvSpPr>
          <p:cNvPr id="4" name="CasellaDiTesto 3">
            <a:extLst>
              <a:ext uri="{FF2B5EF4-FFF2-40B4-BE49-F238E27FC236}">
                <a16:creationId xmlns:a16="http://schemas.microsoft.com/office/drawing/2014/main" id="{05838453-2749-4779-A49A-ECB47FDA486C}"/>
              </a:ext>
            </a:extLst>
          </p:cNvPr>
          <p:cNvSpPr txBox="1"/>
          <p:nvPr/>
        </p:nvSpPr>
        <p:spPr>
          <a:xfrm>
            <a:off x="4832428" y="171701"/>
            <a:ext cx="6791741" cy="954107"/>
          </a:xfrm>
          <a:prstGeom prst="rect">
            <a:avLst/>
          </a:prstGeom>
          <a:noFill/>
        </p:spPr>
        <p:txBody>
          <a:bodyPr wrap="square" rtlCol="0">
            <a:spAutoFit/>
          </a:bodyPr>
          <a:lstStyle/>
          <a:p>
            <a:pPr algn="ctr"/>
            <a:r>
              <a:rPr lang="it-IT" sz="2800" b="1" i="1" u="sng" dirty="0"/>
              <a:t>IDENTITA’ su EXIT e </a:t>
            </a:r>
          </a:p>
          <a:p>
            <a:pPr algn="ctr"/>
            <a:r>
              <a:rPr lang="it-IT" sz="2800" b="1" i="1" u="sng" dirty="0"/>
              <a:t>TRATTAMENTO su EXIT</a:t>
            </a:r>
          </a:p>
        </p:txBody>
      </p:sp>
      <p:sp>
        <p:nvSpPr>
          <p:cNvPr id="5" name="Rettangolo 4">
            <a:extLst>
              <a:ext uri="{FF2B5EF4-FFF2-40B4-BE49-F238E27FC236}">
                <a16:creationId xmlns:a16="http://schemas.microsoft.com/office/drawing/2014/main" id="{10A1DAAE-7752-4BF0-B199-DB79576BD26A}"/>
              </a:ext>
            </a:extLst>
          </p:cNvPr>
          <p:cNvSpPr/>
          <p:nvPr/>
        </p:nvSpPr>
        <p:spPr>
          <a:xfrm>
            <a:off x="10358017" y="317949"/>
            <a:ext cx="857927" cy="646331"/>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Test11</a:t>
            </a:r>
          </a:p>
          <a:p>
            <a:pPr algn="ctr"/>
            <a:r>
              <a:rPr lang="it-IT"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Test12</a:t>
            </a:r>
            <a:endPar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7" name="Immagine 6">
            <a:extLst>
              <a:ext uri="{FF2B5EF4-FFF2-40B4-BE49-F238E27FC236}">
                <a16:creationId xmlns:a16="http://schemas.microsoft.com/office/drawing/2014/main" id="{FD7CBEC1-C873-4832-AE26-5240BDC60CC1}"/>
              </a:ext>
            </a:extLst>
          </p:cNvPr>
          <p:cNvPicPr>
            <a:picLocks noChangeAspect="1"/>
          </p:cNvPicPr>
          <p:nvPr/>
        </p:nvPicPr>
        <p:blipFill>
          <a:blip r:embed="rId3"/>
          <a:stretch>
            <a:fillRect/>
          </a:stretch>
        </p:blipFill>
        <p:spPr>
          <a:xfrm>
            <a:off x="6024346" y="2241755"/>
            <a:ext cx="6158090" cy="4616245"/>
          </a:xfrm>
          <a:prstGeom prst="rect">
            <a:avLst/>
          </a:prstGeom>
        </p:spPr>
      </p:pic>
      <p:sp>
        <p:nvSpPr>
          <p:cNvPr id="8" name="CasellaDiTesto 7">
            <a:extLst>
              <a:ext uri="{FF2B5EF4-FFF2-40B4-BE49-F238E27FC236}">
                <a16:creationId xmlns:a16="http://schemas.microsoft.com/office/drawing/2014/main" id="{0F479552-D7E7-4D8F-8C69-4FF346F5C0D2}"/>
              </a:ext>
            </a:extLst>
          </p:cNvPr>
          <p:cNvSpPr txBox="1"/>
          <p:nvPr/>
        </p:nvSpPr>
        <p:spPr>
          <a:xfrm>
            <a:off x="-823673" y="5154333"/>
            <a:ext cx="7972986" cy="523220"/>
          </a:xfrm>
          <a:prstGeom prst="rect">
            <a:avLst/>
          </a:prstGeom>
          <a:noFill/>
        </p:spPr>
        <p:txBody>
          <a:bodyPr wrap="square" rtlCol="0">
            <a:spAutoFit/>
          </a:bodyPr>
          <a:lstStyle/>
          <a:p>
            <a:pPr algn="ctr"/>
            <a:r>
              <a:rPr lang="it-IT" sz="2800" b="1" i="1" u="sng" dirty="0">
                <a:solidFill>
                  <a:schemeClr val="accent2"/>
                </a:solidFill>
              </a:rPr>
              <a:t>ANDREA</a:t>
            </a:r>
          </a:p>
        </p:txBody>
      </p:sp>
    </p:spTree>
    <p:extLst>
      <p:ext uri="{BB962C8B-B14F-4D97-AF65-F5344CB8AC3E}">
        <p14:creationId xmlns:p14="http://schemas.microsoft.com/office/powerpoint/2010/main" val="381156292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232DB037-3980-44D2-90F3-B3CE4E4B9AE5}"/>
              </a:ext>
            </a:extLst>
          </p:cNvPr>
          <p:cNvPicPr>
            <a:picLocks noChangeAspect="1"/>
          </p:cNvPicPr>
          <p:nvPr/>
        </p:nvPicPr>
        <p:blipFill>
          <a:blip r:embed="rId2"/>
          <a:stretch>
            <a:fillRect/>
          </a:stretch>
        </p:blipFill>
        <p:spPr>
          <a:xfrm>
            <a:off x="395066" y="4411480"/>
            <a:ext cx="4176934" cy="2277653"/>
          </a:xfrm>
          <a:prstGeom prst="rect">
            <a:avLst/>
          </a:prstGeom>
        </p:spPr>
      </p:pic>
      <p:pic>
        <p:nvPicPr>
          <p:cNvPr id="4" name="Immagine 3">
            <a:extLst>
              <a:ext uri="{FF2B5EF4-FFF2-40B4-BE49-F238E27FC236}">
                <a16:creationId xmlns:a16="http://schemas.microsoft.com/office/drawing/2014/main" id="{3AB2C65C-E4A1-4C78-814F-47DCB4CEC35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5066" y="840782"/>
            <a:ext cx="4782990" cy="2625542"/>
          </a:xfrm>
          <a:prstGeom prst="rect">
            <a:avLst/>
          </a:prstGeom>
          <a:noFill/>
          <a:ln>
            <a:noFill/>
          </a:ln>
        </p:spPr>
      </p:pic>
      <p:sp>
        <p:nvSpPr>
          <p:cNvPr id="6" name="CasellaDiTesto 5">
            <a:extLst>
              <a:ext uri="{FF2B5EF4-FFF2-40B4-BE49-F238E27FC236}">
                <a16:creationId xmlns:a16="http://schemas.microsoft.com/office/drawing/2014/main" id="{1E3273B5-461B-447F-96E5-1F2F25DB8511}"/>
              </a:ext>
            </a:extLst>
          </p:cNvPr>
          <p:cNvSpPr txBox="1"/>
          <p:nvPr/>
        </p:nvSpPr>
        <p:spPr>
          <a:xfrm>
            <a:off x="341903" y="168867"/>
            <a:ext cx="6092456" cy="671915"/>
          </a:xfrm>
          <a:prstGeom prst="rect">
            <a:avLst/>
          </a:prstGeom>
          <a:noFill/>
        </p:spPr>
        <p:txBody>
          <a:bodyPr wrap="square">
            <a:spAutoFit/>
          </a:bodyPr>
          <a:lstStyle/>
          <a:p>
            <a:pPr>
              <a:lnSpc>
                <a:spcPct val="107000"/>
              </a:lnSpc>
              <a:spcBef>
                <a:spcPts val="200"/>
              </a:spcBef>
            </a:pPr>
            <a:r>
              <a:rPr lang="it-IT" sz="1800" b="1" dirty="0">
                <a:effectLst/>
                <a:latin typeface="Calibri Light" panose="020F0302020204030204" pitchFamily="34" charset="0"/>
                <a:ea typeface="Times New Roman" panose="02020603050405020304" pitchFamily="18" charset="0"/>
                <a:cs typeface="Times New Roman" panose="02020603050405020304" pitchFamily="18" charset="0"/>
              </a:rPr>
              <a:t>Influenza della variabile identità (dummy solo per i missionari: 1 = missionario; 0 = altro) sulla variabile exit</a:t>
            </a:r>
          </a:p>
        </p:txBody>
      </p:sp>
      <p:sp>
        <p:nvSpPr>
          <p:cNvPr id="7" name="Rettangolo 6">
            <a:extLst>
              <a:ext uri="{FF2B5EF4-FFF2-40B4-BE49-F238E27FC236}">
                <a16:creationId xmlns:a16="http://schemas.microsoft.com/office/drawing/2014/main" id="{3698DED7-65E9-447E-8D46-231833298D26}"/>
              </a:ext>
            </a:extLst>
          </p:cNvPr>
          <p:cNvSpPr/>
          <p:nvPr/>
        </p:nvSpPr>
        <p:spPr>
          <a:xfrm>
            <a:off x="10099935" y="317949"/>
            <a:ext cx="1374094"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Test1</a:t>
            </a:r>
            <a:r>
              <a:rPr lang="it-IT"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2.bcd</a:t>
            </a:r>
            <a:endPar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9" name="CasellaDiTesto 8">
            <a:extLst>
              <a:ext uri="{FF2B5EF4-FFF2-40B4-BE49-F238E27FC236}">
                <a16:creationId xmlns:a16="http://schemas.microsoft.com/office/drawing/2014/main" id="{27C9CDC2-DB6F-4630-AFB2-5A8AB6076404}"/>
              </a:ext>
            </a:extLst>
          </p:cNvPr>
          <p:cNvSpPr txBox="1"/>
          <p:nvPr/>
        </p:nvSpPr>
        <p:spPr>
          <a:xfrm>
            <a:off x="341903" y="3602944"/>
            <a:ext cx="6092456" cy="671915"/>
          </a:xfrm>
          <a:prstGeom prst="rect">
            <a:avLst/>
          </a:prstGeom>
          <a:noFill/>
        </p:spPr>
        <p:txBody>
          <a:bodyPr wrap="square">
            <a:spAutoFit/>
          </a:bodyPr>
          <a:lstStyle/>
          <a:p>
            <a:pPr>
              <a:lnSpc>
                <a:spcPct val="107000"/>
              </a:lnSpc>
              <a:spcBef>
                <a:spcPts val="200"/>
              </a:spcBef>
            </a:pPr>
            <a:r>
              <a:rPr lang="it-IT" sz="1800" b="1" dirty="0">
                <a:effectLst/>
                <a:latin typeface="Calibri Light" panose="020F0302020204030204" pitchFamily="34" charset="0"/>
                <a:ea typeface="Times New Roman" panose="02020603050405020304" pitchFamily="18" charset="0"/>
                <a:cs typeface="Times New Roman" panose="02020603050405020304" pitchFamily="18" charset="0"/>
              </a:rPr>
              <a:t>Influenza della variabile identità (dummy solo per i comunitari: 1 = comunitario; 0 = altro) sulla variabile exit</a:t>
            </a:r>
          </a:p>
        </p:txBody>
      </p:sp>
      <p:sp>
        <p:nvSpPr>
          <p:cNvPr id="11" name="CasellaDiTesto 10">
            <a:extLst>
              <a:ext uri="{FF2B5EF4-FFF2-40B4-BE49-F238E27FC236}">
                <a16:creationId xmlns:a16="http://schemas.microsoft.com/office/drawing/2014/main" id="{4F873F88-CFC6-496B-ABF5-D7AB8A150223}"/>
              </a:ext>
            </a:extLst>
          </p:cNvPr>
          <p:cNvSpPr txBox="1"/>
          <p:nvPr/>
        </p:nvSpPr>
        <p:spPr>
          <a:xfrm>
            <a:off x="5917018" y="1885905"/>
            <a:ext cx="6092456" cy="671915"/>
          </a:xfrm>
          <a:prstGeom prst="rect">
            <a:avLst/>
          </a:prstGeom>
          <a:noFill/>
        </p:spPr>
        <p:txBody>
          <a:bodyPr wrap="square">
            <a:spAutoFit/>
          </a:bodyPr>
          <a:lstStyle/>
          <a:p>
            <a:pPr>
              <a:lnSpc>
                <a:spcPct val="107000"/>
              </a:lnSpc>
              <a:spcBef>
                <a:spcPts val="200"/>
              </a:spcBef>
            </a:pPr>
            <a:r>
              <a:rPr lang="it-IT" sz="1800" b="1" dirty="0">
                <a:effectLst/>
                <a:latin typeface="Calibri Light" panose="020F0302020204030204" pitchFamily="34" charset="0"/>
                <a:ea typeface="Times New Roman" panose="02020603050405020304" pitchFamily="18" charset="0"/>
                <a:cs typeface="Times New Roman" panose="02020603050405020304" pitchFamily="18" charset="0"/>
              </a:rPr>
              <a:t>Influenza della variabile identità (dummy solo per i darwiniani: 1 = comunitario; 0 = altro) sulla variabile exit</a:t>
            </a:r>
          </a:p>
        </p:txBody>
      </p:sp>
      <p:pic>
        <p:nvPicPr>
          <p:cNvPr id="13" name="Immagine 12">
            <a:extLst>
              <a:ext uri="{FF2B5EF4-FFF2-40B4-BE49-F238E27FC236}">
                <a16:creationId xmlns:a16="http://schemas.microsoft.com/office/drawing/2014/main" id="{37C73611-14CC-4912-B44F-AA0CE6DB0C6B}"/>
              </a:ext>
            </a:extLst>
          </p:cNvPr>
          <p:cNvPicPr>
            <a:picLocks noChangeAspect="1"/>
          </p:cNvPicPr>
          <p:nvPr/>
        </p:nvPicPr>
        <p:blipFill>
          <a:blip r:embed="rId4"/>
          <a:stretch>
            <a:fillRect/>
          </a:stretch>
        </p:blipFill>
        <p:spPr>
          <a:xfrm>
            <a:off x="6665949" y="3025592"/>
            <a:ext cx="5343525" cy="2771775"/>
          </a:xfrm>
          <a:prstGeom prst="rect">
            <a:avLst/>
          </a:prstGeom>
        </p:spPr>
      </p:pic>
    </p:spTree>
    <p:extLst>
      <p:ext uri="{BB962C8B-B14F-4D97-AF65-F5344CB8AC3E}">
        <p14:creationId xmlns:p14="http://schemas.microsoft.com/office/powerpoint/2010/main" val="399337775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46FE22F7-0E5A-41C4-9BA4-6585ED0355F0}"/>
              </a:ext>
            </a:extLst>
          </p:cNvPr>
          <p:cNvSpPr/>
          <p:nvPr/>
        </p:nvSpPr>
        <p:spPr>
          <a:xfrm>
            <a:off x="10358017" y="317949"/>
            <a:ext cx="857927"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Test13</a:t>
            </a:r>
          </a:p>
        </p:txBody>
      </p:sp>
      <p:sp>
        <p:nvSpPr>
          <p:cNvPr id="4" name="CasellaDiTesto 3">
            <a:extLst>
              <a:ext uri="{FF2B5EF4-FFF2-40B4-BE49-F238E27FC236}">
                <a16:creationId xmlns:a16="http://schemas.microsoft.com/office/drawing/2014/main" id="{0C50141B-5138-4FD8-97B6-01E291C7633E}"/>
              </a:ext>
            </a:extLst>
          </p:cNvPr>
          <p:cNvSpPr txBox="1"/>
          <p:nvPr/>
        </p:nvSpPr>
        <p:spPr>
          <a:xfrm>
            <a:off x="2877998" y="224895"/>
            <a:ext cx="6791741" cy="954107"/>
          </a:xfrm>
          <a:prstGeom prst="rect">
            <a:avLst/>
          </a:prstGeom>
          <a:noFill/>
        </p:spPr>
        <p:txBody>
          <a:bodyPr wrap="square" rtlCol="0">
            <a:spAutoFit/>
          </a:bodyPr>
          <a:lstStyle/>
          <a:p>
            <a:pPr algn="ctr"/>
            <a:r>
              <a:rPr lang="it-IT" sz="2800" b="1" i="1" u="sng" dirty="0"/>
              <a:t>Test delle medie per confrontare le scientificità media di DA, CO, MI</a:t>
            </a:r>
          </a:p>
        </p:txBody>
      </p:sp>
      <p:sp>
        <p:nvSpPr>
          <p:cNvPr id="5" name="CasellaDiTesto 4">
            <a:extLst>
              <a:ext uri="{FF2B5EF4-FFF2-40B4-BE49-F238E27FC236}">
                <a16:creationId xmlns:a16="http://schemas.microsoft.com/office/drawing/2014/main" id="{71A2F5B7-1C99-4FE1-901C-3DBEDABB6412}"/>
              </a:ext>
            </a:extLst>
          </p:cNvPr>
          <p:cNvSpPr txBox="1"/>
          <p:nvPr/>
        </p:nvSpPr>
        <p:spPr>
          <a:xfrm>
            <a:off x="744398" y="2098192"/>
            <a:ext cx="4969565" cy="2862322"/>
          </a:xfrm>
          <a:prstGeom prst="rect">
            <a:avLst/>
          </a:prstGeom>
          <a:noFill/>
        </p:spPr>
        <p:txBody>
          <a:bodyPr wrap="square" rtlCol="0">
            <a:spAutoFit/>
          </a:bodyPr>
          <a:lstStyle/>
          <a:p>
            <a:pPr marL="342900" indent="-342900">
              <a:buAutoNum type="arabicParenR"/>
            </a:pPr>
            <a:r>
              <a:rPr lang="it-IT" dirty="0"/>
              <a:t>Riconoscimento della tipologia di dati: scientificità media dei Darwiniani indipendente dalla s.m. dei Comunitari così come indipendente dalla s.m. dei Missionari. Dati indipendenti</a:t>
            </a:r>
          </a:p>
          <a:p>
            <a:pPr marL="342900" indent="-342900">
              <a:buAutoNum type="arabicParenR"/>
            </a:pPr>
            <a:r>
              <a:rPr lang="it-IT" dirty="0"/>
              <a:t>Osservo le deviazioni standard: non sono simili, dunque passo successivo</a:t>
            </a:r>
          </a:p>
          <a:p>
            <a:pPr marL="342900" indent="-342900">
              <a:buAutoNum type="arabicParenR"/>
            </a:pPr>
            <a:r>
              <a:rPr lang="it-IT" dirty="0"/>
              <a:t>Eseguo 3 diversi T-test a due campioni, con varianze disuguali </a:t>
            </a:r>
          </a:p>
          <a:p>
            <a:pPr marL="342900" indent="-342900">
              <a:buAutoNum type="arabicParenR"/>
            </a:pPr>
            <a:endParaRPr lang="it-IT" dirty="0"/>
          </a:p>
        </p:txBody>
      </p:sp>
      <p:sp>
        <p:nvSpPr>
          <p:cNvPr id="6" name="CasellaDiTesto 5">
            <a:extLst>
              <a:ext uri="{FF2B5EF4-FFF2-40B4-BE49-F238E27FC236}">
                <a16:creationId xmlns:a16="http://schemas.microsoft.com/office/drawing/2014/main" id="{91E90ADA-32FF-4FEE-81AA-731C85A383F6}"/>
              </a:ext>
            </a:extLst>
          </p:cNvPr>
          <p:cNvSpPr txBox="1"/>
          <p:nvPr/>
        </p:nvSpPr>
        <p:spPr>
          <a:xfrm>
            <a:off x="2609642" y="1453931"/>
            <a:ext cx="1206984" cy="369332"/>
          </a:xfrm>
          <a:prstGeom prst="rect">
            <a:avLst/>
          </a:prstGeom>
          <a:noFill/>
        </p:spPr>
        <p:txBody>
          <a:bodyPr wrap="square">
            <a:spAutoFit/>
          </a:bodyPr>
          <a:lstStyle/>
          <a:p>
            <a:r>
              <a:rPr lang="it-IT" sz="1800" b="1" i="1" u="sng" dirty="0"/>
              <a:t>STEPS</a:t>
            </a:r>
            <a:endParaRPr lang="it-IT" dirty="0"/>
          </a:p>
        </p:txBody>
      </p:sp>
      <p:pic>
        <p:nvPicPr>
          <p:cNvPr id="8" name="Immagine 7">
            <a:extLst>
              <a:ext uri="{FF2B5EF4-FFF2-40B4-BE49-F238E27FC236}">
                <a16:creationId xmlns:a16="http://schemas.microsoft.com/office/drawing/2014/main" id="{01416176-86A4-4229-8333-B2FB451C00ED}"/>
              </a:ext>
            </a:extLst>
          </p:cNvPr>
          <p:cNvPicPr>
            <a:picLocks noChangeAspect="1"/>
          </p:cNvPicPr>
          <p:nvPr/>
        </p:nvPicPr>
        <p:blipFill>
          <a:blip r:embed="rId2"/>
          <a:stretch>
            <a:fillRect/>
          </a:stretch>
        </p:blipFill>
        <p:spPr>
          <a:xfrm>
            <a:off x="6096001" y="1760652"/>
            <a:ext cx="5640876" cy="3125046"/>
          </a:xfrm>
          <a:prstGeom prst="rect">
            <a:avLst/>
          </a:prstGeom>
        </p:spPr>
      </p:pic>
    </p:spTree>
    <p:extLst>
      <p:ext uri="{BB962C8B-B14F-4D97-AF65-F5344CB8AC3E}">
        <p14:creationId xmlns:p14="http://schemas.microsoft.com/office/powerpoint/2010/main" val="13053827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6AD13DE9-54EA-4661-B061-C244258647FD}"/>
              </a:ext>
            </a:extLst>
          </p:cNvPr>
          <p:cNvSpPr txBox="1"/>
          <p:nvPr/>
        </p:nvSpPr>
        <p:spPr>
          <a:xfrm>
            <a:off x="1583020" y="891418"/>
            <a:ext cx="3433349" cy="646331"/>
          </a:xfrm>
          <a:prstGeom prst="rect">
            <a:avLst/>
          </a:prstGeom>
          <a:noFill/>
        </p:spPr>
        <p:txBody>
          <a:bodyPr wrap="square">
            <a:spAutoFit/>
          </a:bodyPr>
          <a:lstStyle/>
          <a:p>
            <a:pPr algn="ctr"/>
            <a:r>
              <a:rPr lang="it-IT" sz="1800" b="1" i="1" u="sng" dirty="0"/>
              <a:t>TEST 13.1</a:t>
            </a:r>
          </a:p>
          <a:p>
            <a:pPr algn="ctr"/>
            <a:r>
              <a:rPr lang="it-IT" sz="1800" b="1" i="1" u="sng" dirty="0"/>
              <a:t>DARWINIANI VS COMUNITARI</a:t>
            </a:r>
            <a:endParaRPr lang="it-IT" dirty="0"/>
          </a:p>
        </p:txBody>
      </p:sp>
      <p:sp>
        <p:nvSpPr>
          <p:cNvPr id="3" name="CasellaDiTesto 2">
            <a:extLst>
              <a:ext uri="{FF2B5EF4-FFF2-40B4-BE49-F238E27FC236}">
                <a16:creationId xmlns:a16="http://schemas.microsoft.com/office/drawing/2014/main" id="{B1E84E1F-FC60-4351-AC82-B30FA51F18BC}"/>
              </a:ext>
            </a:extLst>
          </p:cNvPr>
          <p:cNvSpPr txBox="1"/>
          <p:nvPr/>
        </p:nvSpPr>
        <p:spPr>
          <a:xfrm>
            <a:off x="6237551" y="1582340"/>
            <a:ext cx="5954449" cy="4801314"/>
          </a:xfrm>
          <a:prstGeom prst="rect">
            <a:avLst/>
          </a:prstGeom>
          <a:noFill/>
        </p:spPr>
        <p:txBody>
          <a:bodyPr wrap="square" rtlCol="0">
            <a:spAutoFit/>
          </a:bodyPr>
          <a:lstStyle/>
          <a:p>
            <a:pPr marL="285750" indent="-285750">
              <a:buFont typeface="Arial" panose="020B0604020202020204" pitchFamily="34" charset="0"/>
              <a:buChar char="•"/>
            </a:pPr>
            <a:r>
              <a:rPr lang="it-IT" dirty="0"/>
              <a:t>Variabile di interesse: Scientificità media</a:t>
            </a:r>
          </a:p>
          <a:p>
            <a:pPr marL="285750" indent="-285750">
              <a:buFont typeface="Arial" panose="020B0604020202020204" pitchFamily="34" charset="0"/>
              <a:buChar char="•"/>
            </a:pPr>
            <a:r>
              <a:rPr lang="it-IT" dirty="0"/>
              <a:t>Variabile di raggruppamento: identità</a:t>
            </a:r>
          </a:p>
          <a:p>
            <a:pPr marL="285750" indent="-285750">
              <a:buFont typeface="Arial" panose="020B0604020202020204" pitchFamily="34" charset="0"/>
              <a:buChar char="•"/>
            </a:pPr>
            <a:r>
              <a:rPr lang="it-IT" dirty="0"/>
              <a:t>Varianze disuguali </a:t>
            </a:r>
            <a:r>
              <a:rPr lang="it-IT" dirty="0">
                <a:sym typeface="Wingdings" panose="05000000000000000000" pitchFamily="2" charset="2"/>
              </a:rPr>
              <a:t> La distribuzione della statistica del t test non è esattamente una distribuzione t e la dobbiamo approssimare con appunto una distribuzione t. Ecco perché così tanti gradi di libertà</a:t>
            </a:r>
          </a:p>
          <a:p>
            <a:pPr marL="285750" indent="-285750">
              <a:buFont typeface="Arial" panose="020B0604020202020204" pitchFamily="34" charset="0"/>
              <a:buChar char="•"/>
            </a:pPr>
            <a:r>
              <a:rPr lang="it-IT" dirty="0">
                <a:sym typeface="Wingdings" panose="05000000000000000000" pitchFamily="2" charset="2"/>
              </a:rPr>
              <a:t>H0: la differenza tra le medie di CO e DA = 0</a:t>
            </a:r>
          </a:p>
          <a:p>
            <a:pPr marL="285750" indent="-285750">
              <a:buFont typeface="Arial" panose="020B0604020202020204" pitchFamily="34" charset="0"/>
              <a:buChar char="•"/>
            </a:pPr>
            <a:r>
              <a:rPr lang="it-IT" dirty="0">
                <a:sym typeface="Wingdings" panose="05000000000000000000" pitchFamily="2" charset="2"/>
              </a:rPr>
              <a:t>Ha: la differenza è diversa da zero</a:t>
            </a:r>
          </a:p>
          <a:p>
            <a:pPr marL="285750" indent="-285750">
              <a:buFont typeface="Arial" panose="020B0604020202020204" pitchFamily="34" charset="0"/>
              <a:buChar char="•"/>
            </a:pPr>
            <a:r>
              <a:rPr lang="it-IT" dirty="0">
                <a:sym typeface="Wingdings" panose="05000000000000000000" pitchFamily="2" charset="2"/>
              </a:rPr>
              <a:t>Guardo il test bilaterale: con un livello di significatività del 5% </a:t>
            </a:r>
            <a:r>
              <a:rPr lang="it-IT" b="1" dirty="0">
                <a:solidFill>
                  <a:srgbClr val="FF0000"/>
                </a:solidFill>
                <a:sym typeface="Wingdings" panose="05000000000000000000" pitchFamily="2" charset="2"/>
              </a:rPr>
              <a:t>non posso rifiutare l’ipotesi nulla</a:t>
            </a:r>
            <a:r>
              <a:rPr lang="it-IT" dirty="0">
                <a:sym typeface="Wingdings" panose="05000000000000000000" pitchFamily="2" charset="2"/>
              </a:rPr>
              <a:t>. Non ho prove per dire che il la scientificità media della classe dei DA è diversa dalla scientificità media della classe dei CO. Inoltre l’intervallo di confidenza della differenza, con alpha pari a 0.05, include lo 0: ulteriore conferma del fatto che non si possa rifiutare H0</a:t>
            </a:r>
            <a:endParaRPr lang="it-IT" dirty="0"/>
          </a:p>
        </p:txBody>
      </p:sp>
      <p:pic>
        <p:nvPicPr>
          <p:cNvPr id="5" name="Immagine 4">
            <a:extLst>
              <a:ext uri="{FF2B5EF4-FFF2-40B4-BE49-F238E27FC236}">
                <a16:creationId xmlns:a16="http://schemas.microsoft.com/office/drawing/2014/main" id="{EDDDDB59-E2C5-4958-B083-4CA54ED5DA7C}"/>
              </a:ext>
            </a:extLst>
          </p:cNvPr>
          <p:cNvPicPr>
            <a:picLocks noChangeAspect="1"/>
          </p:cNvPicPr>
          <p:nvPr/>
        </p:nvPicPr>
        <p:blipFill>
          <a:blip r:embed="rId2"/>
          <a:stretch>
            <a:fillRect/>
          </a:stretch>
        </p:blipFill>
        <p:spPr>
          <a:xfrm>
            <a:off x="46804" y="2024062"/>
            <a:ext cx="5997630" cy="3170790"/>
          </a:xfrm>
          <a:prstGeom prst="rect">
            <a:avLst/>
          </a:prstGeom>
        </p:spPr>
      </p:pic>
    </p:spTree>
    <p:extLst>
      <p:ext uri="{BB962C8B-B14F-4D97-AF65-F5344CB8AC3E}">
        <p14:creationId xmlns:p14="http://schemas.microsoft.com/office/powerpoint/2010/main" val="162657243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C8737C04-A66C-462D-9687-3F44DC81F257}"/>
              </a:ext>
            </a:extLst>
          </p:cNvPr>
          <p:cNvSpPr txBox="1"/>
          <p:nvPr/>
        </p:nvSpPr>
        <p:spPr>
          <a:xfrm>
            <a:off x="1583020" y="891418"/>
            <a:ext cx="3433349" cy="646331"/>
          </a:xfrm>
          <a:prstGeom prst="rect">
            <a:avLst/>
          </a:prstGeom>
          <a:noFill/>
        </p:spPr>
        <p:txBody>
          <a:bodyPr wrap="square">
            <a:spAutoFit/>
          </a:bodyPr>
          <a:lstStyle/>
          <a:p>
            <a:pPr algn="ctr"/>
            <a:r>
              <a:rPr lang="it-IT" sz="1800" b="1" i="1" u="sng" dirty="0"/>
              <a:t>TEST 13.2</a:t>
            </a:r>
          </a:p>
          <a:p>
            <a:pPr algn="ctr"/>
            <a:r>
              <a:rPr lang="it-IT" sz="1800" b="1" i="1" u="sng" dirty="0"/>
              <a:t>DARWINIANI VS MISSIONARI</a:t>
            </a:r>
            <a:endParaRPr lang="it-IT" dirty="0"/>
          </a:p>
        </p:txBody>
      </p:sp>
      <p:sp>
        <p:nvSpPr>
          <p:cNvPr id="3" name="CasellaDiTesto 2">
            <a:extLst>
              <a:ext uri="{FF2B5EF4-FFF2-40B4-BE49-F238E27FC236}">
                <a16:creationId xmlns:a16="http://schemas.microsoft.com/office/drawing/2014/main" id="{070CEB43-E634-4EB6-B60E-08DB1BD2D64B}"/>
              </a:ext>
            </a:extLst>
          </p:cNvPr>
          <p:cNvSpPr txBox="1"/>
          <p:nvPr/>
        </p:nvSpPr>
        <p:spPr>
          <a:xfrm>
            <a:off x="6237551" y="1582340"/>
            <a:ext cx="5954449" cy="4801314"/>
          </a:xfrm>
          <a:prstGeom prst="rect">
            <a:avLst/>
          </a:prstGeom>
          <a:noFill/>
        </p:spPr>
        <p:txBody>
          <a:bodyPr wrap="square" rtlCol="0">
            <a:spAutoFit/>
          </a:bodyPr>
          <a:lstStyle/>
          <a:p>
            <a:pPr marL="285750" indent="-285750">
              <a:buFont typeface="Arial" panose="020B0604020202020204" pitchFamily="34" charset="0"/>
              <a:buChar char="•"/>
            </a:pPr>
            <a:r>
              <a:rPr lang="it-IT" dirty="0"/>
              <a:t>Variabile di interesse: Scientificità media</a:t>
            </a:r>
          </a:p>
          <a:p>
            <a:pPr marL="285750" indent="-285750">
              <a:buFont typeface="Arial" panose="020B0604020202020204" pitchFamily="34" charset="0"/>
              <a:buChar char="•"/>
            </a:pPr>
            <a:r>
              <a:rPr lang="it-IT" dirty="0"/>
              <a:t>Variabile di raggruppamento: identità</a:t>
            </a:r>
          </a:p>
          <a:p>
            <a:pPr marL="285750" indent="-285750">
              <a:buFont typeface="Arial" panose="020B0604020202020204" pitchFamily="34" charset="0"/>
              <a:buChar char="•"/>
            </a:pPr>
            <a:r>
              <a:rPr lang="it-IT" dirty="0"/>
              <a:t>Varianze disuguali </a:t>
            </a:r>
            <a:r>
              <a:rPr lang="it-IT" dirty="0">
                <a:sym typeface="Wingdings" panose="05000000000000000000" pitchFamily="2" charset="2"/>
              </a:rPr>
              <a:t> La distribuzione della statistica del t test non è esattamente una distribuzione t e la dobbiamo approssimare con appunto una distribuzione t. Ecco perché così tanti gradi di libertà</a:t>
            </a:r>
          </a:p>
          <a:p>
            <a:pPr marL="285750" indent="-285750">
              <a:buFont typeface="Arial" panose="020B0604020202020204" pitchFamily="34" charset="0"/>
              <a:buChar char="•"/>
            </a:pPr>
            <a:r>
              <a:rPr lang="it-IT" dirty="0">
                <a:sym typeface="Wingdings" panose="05000000000000000000" pitchFamily="2" charset="2"/>
              </a:rPr>
              <a:t>H0: la differenza tra le medie di DA e MI = 0</a:t>
            </a:r>
          </a:p>
          <a:p>
            <a:pPr marL="285750" indent="-285750">
              <a:buFont typeface="Arial" panose="020B0604020202020204" pitchFamily="34" charset="0"/>
              <a:buChar char="•"/>
            </a:pPr>
            <a:r>
              <a:rPr lang="it-IT" dirty="0">
                <a:sym typeface="Wingdings" panose="05000000000000000000" pitchFamily="2" charset="2"/>
              </a:rPr>
              <a:t>Ha: la differenza è diversa da zero</a:t>
            </a:r>
          </a:p>
          <a:p>
            <a:pPr marL="285750" indent="-285750">
              <a:buFont typeface="Arial" panose="020B0604020202020204" pitchFamily="34" charset="0"/>
              <a:buChar char="•"/>
            </a:pPr>
            <a:r>
              <a:rPr lang="it-IT" dirty="0">
                <a:sym typeface="Wingdings" panose="05000000000000000000" pitchFamily="2" charset="2"/>
              </a:rPr>
              <a:t>Guardo il test bilaterale: con un livello di significatività del 5% </a:t>
            </a:r>
            <a:r>
              <a:rPr lang="it-IT" b="1" dirty="0">
                <a:solidFill>
                  <a:srgbClr val="FF0000"/>
                </a:solidFill>
                <a:sym typeface="Wingdings" panose="05000000000000000000" pitchFamily="2" charset="2"/>
              </a:rPr>
              <a:t>non posso rifiutare l’ipotesi nulla</a:t>
            </a:r>
            <a:r>
              <a:rPr lang="it-IT" dirty="0">
                <a:sym typeface="Wingdings" panose="05000000000000000000" pitchFamily="2" charset="2"/>
              </a:rPr>
              <a:t>. Non ho prove per dire che il la scientificità media della classe dei DA è diversa dalla scientificità media della classe dei MI. Inoltre l’intervallo di confidenza della differenza, con alpha pari a 0.05, include lo 0: ulteriore conferma del fatto che non si possa rifiutare H0</a:t>
            </a:r>
            <a:endParaRPr lang="it-IT" dirty="0"/>
          </a:p>
        </p:txBody>
      </p:sp>
      <p:pic>
        <p:nvPicPr>
          <p:cNvPr id="5" name="Immagine 4">
            <a:extLst>
              <a:ext uri="{FF2B5EF4-FFF2-40B4-BE49-F238E27FC236}">
                <a16:creationId xmlns:a16="http://schemas.microsoft.com/office/drawing/2014/main" id="{0C8E987D-1014-422B-8738-7D17988896AB}"/>
              </a:ext>
            </a:extLst>
          </p:cNvPr>
          <p:cNvPicPr>
            <a:picLocks noChangeAspect="1"/>
          </p:cNvPicPr>
          <p:nvPr/>
        </p:nvPicPr>
        <p:blipFill>
          <a:blip r:embed="rId2"/>
          <a:stretch>
            <a:fillRect/>
          </a:stretch>
        </p:blipFill>
        <p:spPr>
          <a:xfrm>
            <a:off x="275521" y="2116419"/>
            <a:ext cx="5820479" cy="3102867"/>
          </a:xfrm>
          <a:prstGeom prst="rect">
            <a:avLst/>
          </a:prstGeom>
        </p:spPr>
      </p:pic>
    </p:spTree>
    <p:extLst>
      <p:ext uri="{BB962C8B-B14F-4D97-AF65-F5344CB8AC3E}">
        <p14:creationId xmlns:p14="http://schemas.microsoft.com/office/powerpoint/2010/main" val="4207003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14C0509D-D8CA-4D2F-8D93-55678674B8DF}"/>
              </a:ext>
            </a:extLst>
          </p:cNvPr>
          <p:cNvSpPr txBox="1"/>
          <p:nvPr/>
        </p:nvSpPr>
        <p:spPr>
          <a:xfrm>
            <a:off x="804408" y="1468329"/>
            <a:ext cx="10860926" cy="2308324"/>
          </a:xfrm>
          <a:prstGeom prst="rect">
            <a:avLst/>
          </a:prstGeom>
          <a:noFill/>
        </p:spPr>
        <p:txBody>
          <a:bodyPr wrap="square" rtlCol="0">
            <a:spAutoFit/>
          </a:bodyPr>
          <a:lstStyle/>
          <a:p>
            <a:pPr algn="just"/>
            <a:r>
              <a:rPr lang="it-IT" sz="1800" dirty="0">
                <a:effectLst/>
                <a:latin typeface="+mj-lt"/>
                <a:ea typeface="Calibri" panose="020F0502020204030204" pitchFamily="34" charset="0"/>
                <a:cs typeface="Times New Roman" panose="02020603050405020304" pitchFamily="18" charset="0"/>
              </a:rPr>
              <a:t>Questo lavoro di tesi si articola in quattro parti principali. </a:t>
            </a:r>
          </a:p>
          <a:p>
            <a:pPr algn="just"/>
            <a:endParaRPr lang="it-IT" dirty="0">
              <a:latin typeface="+mj-lt"/>
              <a:ea typeface="Calibri" panose="020F0502020204030204" pitchFamily="34" charset="0"/>
              <a:cs typeface="Times New Roman" panose="02020603050405020304" pitchFamily="18" charset="0"/>
            </a:endParaRPr>
          </a:p>
          <a:p>
            <a:pPr marL="285750" indent="-285750" algn="just">
              <a:buFont typeface="Arial" panose="020B0604020202020204" pitchFamily="34" charset="0"/>
              <a:buChar char="•"/>
            </a:pPr>
            <a:r>
              <a:rPr lang="it-IT" sz="1800" dirty="0">
                <a:effectLst/>
                <a:latin typeface="+mj-lt"/>
                <a:ea typeface="Calibri" panose="020F0502020204030204" pitchFamily="34" charset="0"/>
                <a:cs typeface="Times New Roman" panose="02020603050405020304" pitchFamily="18" charset="0"/>
              </a:rPr>
              <a:t>La prima parte è un’analisi dei recenti studi teorici riguardo l’identità sociale, parte di quella psicologia che oggi viene chiamata cognitiva. </a:t>
            </a:r>
          </a:p>
          <a:p>
            <a:pPr marL="285750" indent="-285750" algn="just">
              <a:buFont typeface="Arial" panose="020B0604020202020204" pitchFamily="34" charset="0"/>
              <a:buChar char="•"/>
            </a:pPr>
            <a:r>
              <a:rPr lang="it-IT" sz="1800" dirty="0">
                <a:effectLst/>
                <a:latin typeface="+mj-lt"/>
                <a:ea typeface="Calibri" panose="020F0502020204030204" pitchFamily="34" charset="0"/>
                <a:cs typeface="Times New Roman" panose="02020603050405020304" pitchFamily="18" charset="0"/>
              </a:rPr>
              <a:t>La seconda parte è una formulazione di ipotesi, nate dallo studio della teoria e sempre legate al progetto </a:t>
            </a:r>
            <a:r>
              <a:rPr lang="it-IT" sz="1800" dirty="0" err="1">
                <a:effectLst/>
                <a:latin typeface="+mj-lt"/>
                <a:ea typeface="Calibri" panose="020F0502020204030204" pitchFamily="34" charset="0"/>
                <a:cs typeface="Times New Roman" panose="02020603050405020304" pitchFamily="18" charset="0"/>
              </a:rPr>
              <a:t>InnoVentureLab</a:t>
            </a:r>
            <a:r>
              <a:rPr lang="it-IT" sz="1800" dirty="0">
                <a:effectLst/>
                <a:latin typeface="+mj-lt"/>
                <a:ea typeface="Calibri" panose="020F0502020204030204" pitchFamily="34" charset="0"/>
                <a:cs typeface="Times New Roman" panose="02020603050405020304" pitchFamily="18" charset="0"/>
              </a:rPr>
              <a:t>. </a:t>
            </a:r>
          </a:p>
          <a:p>
            <a:pPr marL="285750" indent="-285750" algn="just">
              <a:buFont typeface="Arial" panose="020B0604020202020204" pitchFamily="34" charset="0"/>
              <a:buChar char="•"/>
            </a:pPr>
            <a:r>
              <a:rPr lang="it-IT" sz="1800" dirty="0">
                <a:effectLst/>
                <a:latin typeface="+mj-lt"/>
                <a:ea typeface="Calibri" panose="020F0502020204030204" pitchFamily="34" charset="0"/>
                <a:cs typeface="Times New Roman" panose="02020603050405020304" pitchFamily="18" charset="0"/>
              </a:rPr>
              <a:t>La terza parte riguarda la metodologia impiegata per falsificare le ipotesi. </a:t>
            </a:r>
          </a:p>
          <a:p>
            <a:pPr marL="285750" indent="-285750" algn="just">
              <a:buFont typeface="Arial" panose="020B0604020202020204" pitchFamily="34" charset="0"/>
              <a:buChar char="•"/>
            </a:pPr>
            <a:r>
              <a:rPr lang="it-IT" sz="1800" dirty="0">
                <a:effectLst/>
                <a:latin typeface="+mj-lt"/>
                <a:ea typeface="Calibri" panose="020F0502020204030204" pitchFamily="34" charset="0"/>
                <a:cs typeface="Times New Roman" panose="02020603050405020304" pitchFamily="18" charset="0"/>
              </a:rPr>
              <a:t>L’ultima parte spiega nel dettaglio le evidenze ottenute attraverso l’impiego del metodo.</a:t>
            </a:r>
            <a:endParaRPr lang="it-IT" dirty="0">
              <a:latin typeface="+mj-lt"/>
            </a:endParaRPr>
          </a:p>
        </p:txBody>
      </p:sp>
    </p:spTree>
    <p:extLst>
      <p:ext uri="{BB962C8B-B14F-4D97-AF65-F5344CB8AC3E}">
        <p14:creationId xmlns:p14="http://schemas.microsoft.com/office/powerpoint/2010/main" val="211326268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DEE73A9-A3DF-4DA5-A3C0-195389111C83}"/>
              </a:ext>
            </a:extLst>
          </p:cNvPr>
          <p:cNvSpPr txBox="1"/>
          <p:nvPr/>
        </p:nvSpPr>
        <p:spPr>
          <a:xfrm>
            <a:off x="6102915" y="1582340"/>
            <a:ext cx="6089085" cy="4801314"/>
          </a:xfrm>
          <a:prstGeom prst="rect">
            <a:avLst/>
          </a:prstGeom>
          <a:noFill/>
        </p:spPr>
        <p:txBody>
          <a:bodyPr wrap="square" rtlCol="0">
            <a:spAutoFit/>
          </a:bodyPr>
          <a:lstStyle/>
          <a:p>
            <a:pPr marL="285750" indent="-285750">
              <a:buFont typeface="Arial" panose="020B0604020202020204" pitchFamily="34" charset="0"/>
              <a:buChar char="•"/>
            </a:pPr>
            <a:r>
              <a:rPr lang="it-IT" dirty="0"/>
              <a:t>Variabile di interesse: Scientificità media</a:t>
            </a:r>
          </a:p>
          <a:p>
            <a:pPr marL="285750" indent="-285750">
              <a:buFont typeface="Arial" panose="020B0604020202020204" pitchFamily="34" charset="0"/>
              <a:buChar char="•"/>
            </a:pPr>
            <a:r>
              <a:rPr lang="it-IT" dirty="0"/>
              <a:t>Variabile di raggruppamento: identità</a:t>
            </a:r>
          </a:p>
          <a:p>
            <a:pPr marL="285750" indent="-285750">
              <a:buFont typeface="Arial" panose="020B0604020202020204" pitchFamily="34" charset="0"/>
              <a:buChar char="•"/>
            </a:pPr>
            <a:r>
              <a:rPr lang="it-IT" dirty="0"/>
              <a:t>Varianze disuguali </a:t>
            </a:r>
            <a:r>
              <a:rPr lang="it-IT" dirty="0">
                <a:sym typeface="Wingdings" panose="05000000000000000000" pitchFamily="2" charset="2"/>
              </a:rPr>
              <a:t> La distribuzione della statistica del t test non è esattamente una distribuzione t e la dobbiamo approssimare con appunto una distribuzione t. Ecco perché così tanti gradi di libertà</a:t>
            </a:r>
          </a:p>
          <a:p>
            <a:pPr marL="285750" indent="-285750">
              <a:buFont typeface="Arial" panose="020B0604020202020204" pitchFamily="34" charset="0"/>
              <a:buChar char="•"/>
            </a:pPr>
            <a:r>
              <a:rPr lang="it-IT" dirty="0">
                <a:sym typeface="Wingdings" panose="05000000000000000000" pitchFamily="2" charset="2"/>
              </a:rPr>
              <a:t>H0: la differenza tra le medie di CO e MI = 0</a:t>
            </a:r>
          </a:p>
          <a:p>
            <a:pPr marL="285750" indent="-285750">
              <a:buFont typeface="Arial" panose="020B0604020202020204" pitchFamily="34" charset="0"/>
              <a:buChar char="•"/>
            </a:pPr>
            <a:r>
              <a:rPr lang="it-IT" dirty="0">
                <a:sym typeface="Wingdings" panose="05000000000000000000" pitchFamily="2" charset="2"/>
              </a:rPr>
              <a:t>Ha: la differenza è diversa da zero</a:t>
            </a:r>
          </a:p>
          <a:p>
            <a:pPr marL="285750" indent="-285750">
              <a:buFont typeface="Arial" panose="020B0604020202020204" pitchFamily="34" charset="0"/>
              <a:buChar char="•"/>
            </a:pPr>
            <a:r>
              <a:rPr lang="it-IT" dirty="0">
                <a:sym typeface="Wingdings" panose="05000000000000000000" pitchFamily="2" charset="2"/>
              </a:rPr>
              <a:t>Guardo il test bilaterale: con un livello di significatività del 5% </a:t>
            </a:r>
            <a:r>
              <a:rPr lang="it-IT" b="1" dirty="0">
                <a:solidFill>
                  <a:srgbClr val="FF0000"/>
                </a:solidFill>
                <a:sym typeface="Wingdings" panose="05000000000000000000" pitchFamily="2" charset="2"/>
              </a:rPr>
              <a:t>non posso rifiutare l’ipotesi nulla</a:t>
            </a:r>
            <a:r>
              <a:rPr lang="it-IT" dirty="0">
                <a:sym typeface="Wingdings" panose="05000000000000000000" pitchFamily="2" charset="2"/>
              </a:rPr>
              <a:t>. Non ho prove per dire che il la scientificità media della classe dei CO è diversa dalla scientificità media della classe dei MI. Inoltre l’intervallo di confidenza della differenza, con alpha pari a 0.05, include lo 0: ulteriore conferma del fatto che non si possa rifiutare H0</a:t>
            </a:r>
            <a:endParaRPr lang="it-IT" dirty="0"/>
          </a:p>
        </p:txBody>
      </p:sp>
      <p:sp>
        <p:nvSpPr>
          <p:cNvPr id="3" name="CasellaDiTesto 2">
            <a:extLst>
              <a:ext uri="{FF2B5EF4-FFF2-40B4-BE49-F238E27FC236}">
                <a16:creationId xmlns:a16="http://schemas.microsoft.com/office/drawing/2014/main" id="{CAD00743-8168-46B6-BBAD-7EE581568B11}"/>
              </a:ext>
            </a:extLst>
          </p:cNvPr>
          <p:cNvSpPr txBox="1"/>
          <p:nvPr/>
        </p:nvSpPr>
        <p:spPr>
          <a:xfrm>
            <a:off x="1583020" y="891418"/>
            <a:ext cx="3433349" cy="646331"/>
          </a:xfrm>
          <a:prstGeom prst="rect">
            <a:avLst/>
          </a:prstGeom>
          <a:noFill/>
        </p:spPr>
        <p:txBody>
          <a:bodyPr wrap="square">
            <a:spAutoFit/>
          </a:bodyPr>
          <a:lstStyle/>
          <a:p>
            <a:pPr algn="ctr"/>
            <a:r>
              <a:rPr lang="it-IT" sz="1800" b="1" i="1" u="sng" dirty="0"/>
              <a:t>TEST 13.3</a:t>
            </a:r>
          </a:p>
          <a:p>
            <a:pPr algn="ctr"/>
            <a:r>
              <a:rPr lang="it-IT" sz="1800" b="1" i="1" u="sng" dirty="0"/>
              <a:t>COMUNITARI VS MISSIONARI</a:t>
            </a:r>
            <a:endParaRPr lang="it-IT" dirty="0"/>
          </a:p>
        </p:txBody>
      </p:sp>
      <p:pic>
        <p:nvPicPr>
          <p:cNvPr id="5" name="Immagine 4">
            <a:extLst>
              <a:ext uri="{FF2B5EF4-FFF2-40B4-BE49-F238E27FC236}">
                <a16:creationId xmlns:a16="http://schemas.microsoft.com/office/drawing/2014/main" id="{E71AEDAC-752C-41EB-A16D-B3B4701504BF}"/>
              </a:ext>
            </a:extLst>
          </p:cNvPr>
          <p:cNvPicPr>
            <a:picLocks noChangeAspect="1"/>
          </p:cNvPicPr>
          <p:nvPr/>
        </p:nvPicPr>
        <p:blipFill>
          <a:blip r:embed="rId2"/>
          <a:stretch>
            <a:fillRect/>
          </a:stretch>
        </p:blipFill>
        <p:spPr>
          <a:xfrm>
            <a:off x="119270" y="2229991"/>
            <a:ext cx="5798115" cy="3085425"/>
          </a:xfrm>
          <a:prstGeom prst="rect">
            <a:avLst/>
          </a:prstGeom>
        </p:spPr>
      </p:pic>
    </p:spTree>
    <p:extLst>
      <p:ext uri="{BB962C8B-B14F-4D97-AF65-F5344CB8AC3E}">
        <p14:creationId xmlns:p14="http://schemas.microsoft.com/office/powerpoint/2010/main" val="255523009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A50AD1A3-C483-439C-B79F-B30DF6D405F2}"/>
              </a:ext>
            </a:extLst>
          </p:cNvPr>
          <p:cNvSpPr txBox="1"/>
          <p:nvPr/>
        </p:nvSpPr>
        <p:spPr>
          <a:xfrm>
            <a:off x="1828800" y="2377440"/>
            <a:ext cx="9537895" cy="646331"/>
          </a:xfrm>
          <a:prstGeom prst="rect">
            <a:avLst/>
          </a:prstGeom>
          <a:noFill/>
        </p:spPr>
        <p:txBody>
          <a:bodyPr wrap="square" rtlCol="0">
            <a:spAutoFit/>
          </a:bodyPr>
          <a:lstStyle/>
          <a:p>
            <a:r>
              <a:rPr lang="it-IT" dirty="0"/>
              <a:t>INSERIRE SCREEN DI STATA CON DROPOUT</a:t>
            </a:r>
          </a:p>
          <a:p>
            <a:endParaRPr lang="it-IT" dirty="0"/>
          </a:p>
        </p:txBody>
      </p:sp>
      <p:graphicFrame>
        <p:nvGraphicFramePr>
          <p:cNvPr id="3" name="Oggetto 2">
            <a:extLst>
              <a:ext uri="{FF2B5EF4-FFF2-40B4-BE49-F238E27FC236}">
                <a16:creationId xmlns:a16="http://schemas.microsoft.com/office/drawing/2014/main" id="{AF41FB1C-89C1-49CF-9B8B-5BF57DC770CC}"/>
              </a:ext>
            </a:extLst>
          </p:cNvPr>
          <p:cNvGraphicFramePr>
            <a:graphicFrameLocks noChangeAspect="1"/>
          </p:cNvGraphicFramePr>
          <p:nvPr>
            <p:extLst>
              <p:ext uri="{D42A27DB-BD31-4B8C-83A1-F6EECF244321}">
                <p14:modId xmlns:p14="http://schemas.microsoft.com/office/powerpoint/2010/main" val="2286876870"/>
              </p:ext>
            </p:extLst>
          </p:nvPr>
        </p:nvGraphicFramePr>
        <p:xfrm>
          <a:off x="6228226" y="2863948"/>
          <a:ext cx="5138469" cy="2369234"/>
        </p:xfrm>
        <a:graphic>
          <a:graphicData uri="http://schemas.openxmlformats.org/presentationml/2006/ole">
            <mc:AlternateContent xmlns:mc="http://schemas.openxmlformats.org/markup-compatibility/2006">
              <mc:Choice xmlns:v="urn:schemas-microsoft-com:vml" Requires="v">
                <p:oleObj spid="_x0000_s3127" name="Oggetto shell Packager" showAsIcon="1" r:id="rId3" imgW="1060560" imgH="488520" progId="Package">
                  <p:embed/>
                </p:oleObj>
              </mc:Choice>
              <mc:Fallback>
                <p:oleObj name="Oggetto shell Packager" showAsIcon="1" r:id="rId3" imgW="1060560" imgH="488520" progId="Package">
                  <p:embed/>
                  <p:pic>
                    <p:nvPicPr>
                      <p:cNvPr id="0" name=""/>
                      <p:cNvPicPr/>
                      <p:nvPr/>
                    </p:nvPicPr>
                    <p:blipFill>
                      <a:blip r:embed="rId4"/>
                      <a:stretch>
                        <a:fillRect/>
                      </a:stretch>
                    </p:blipFill>
                    <p:spPr>
                      <a:xfrm>
                        <a:off x="6228226" y="2863948"/>
                        <a:ext cx="5138469" cy="2369234"/>
                      </a:xfrm>
                      <a:prstGeom prst="rect">
                        <a:avLst/>
                      </a:prstGeom>
                    </p:spPr>
                  </p:pic>
                </p:oleObj>
              </mc:Fallback>
            </mc:AlternateContent>
          </a:graphicData>
        </a:graphic>
      </p:graphicFrame>
    </p:spTree>
    <p:extLst>
      <p:ext uri="{BB962C8B-B14F-4D97-AF65-F5344CB8AC3E}">
        <p14:creationId xmlns:p14="http://schemas.microsoft.com/office/powerpoint/2010/main" val="77827455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BF13631F-D95E-4993-903D-4E2D280EEB33}"/>
              </a:ext>
            </a:extLst>
          </p:cNvPr>
          <p:cNvPicPr>
            <a:picLocks noChangeAspect="1"/>
          </p:cNvPicPr>
          <p:nvPr/>
        </p:nvPicPr>
        <p:blipFill>
          <a:blip r:embed="rId2"/>
          <a:stretch>
            <a:fillRect/>
          </a:stretch>
        </p:blipFill>
        <p:spPr>
          <a:xfrm>
            <a:off x="2563110" y="2030708"/>
            <a:ext cx="7984387" cy="4154588"/>
          </a:xfrm>
          <a:prstGeom prst="rect">
            <a:avLst/>
          </a:prstGeom>
        </p:spPr>
      </p:pic>
      <p:sp>
        <p:nvSpPr>
          <p:cNvPr id="6" name="CasellaDiTesto 5">
            <a:extLst>
              <a:ext uri="{FF2B5EF4-FFF2-40B4-BE49-F238E27FC236}">
                <a16:creationId xmlns:a16="http://schemas.microsoft.com/office/drawing/2014/main" id="{D9CE3DBA-68FF-4121-9F3A-1364DBF4886D}"/>
              </a:ext>
            </a:extLst>
          </p:cNvPr>
          <p:cNvSpPr txBox="1"/>
          <p:nvPr/>
        </p:nvSpPr>
        <p:spPr>
          <a:xfrm>
            <a:off x="2877998" y="224895"/>
            <a:ext cx="6791741" cy="523220"/>
          </a:xfrm>
          <a:prstGeom prst="rect">
            <a:avLst/>
          </a:prstGeom>
          <a:noFill/>
        </p:spPr>
        <p:txBody>
          <a:bodyPr wrap="square" rtlCol="0">
            <a:spAutoFit/>
          </a:bodyPr>
          <a:lstStyle/>
          <a:p>
            <a:pPr algn="ctr"/>
            <a:r>
              <a:rPr lang="it-IT" sz="2800" b="1" i="1" u="sng" dirty="0"/>
              <a:t>Test trattamento su dropout </a:t>
            </a:r>
            <a:r>
              <a:rPr lang="it-IT" sz="2800" b="1" i="1" u="sng" dirty="0" err="1"/>
              <a:t>IVl</a:t>
            </a:r>
            <a:endParaRPr lang="it-IT" sz="2800" b="1" i="1" u="sng" dirty="0"/>
          </a:p>
        </p:txBody>
      </p:sp>
      <p:sp>
        <p:nvSpPr>
          <p:cNvPr id="7" name="Rettangolo 6">
            <a:extLst>
              <a:ext uri="{FF2B5EF4-FFF2-40B4-BE49-F238E27FC236}">
                <a16:creationId xmlns:a16="http://schemas.microsoft.com/office/drawing/2014/main" id="{5B1469B0-7F7E-460B-B59E-28C48D06CD2B}"/>
              </a:ext>
            </a:extLst>
          </p:cNvPr>
          <p:cNvSpPr/>
          <p:nvPr/>
        </p:nvSpPr>
        <p:spPr>
          <a:xfrm>
            <a:off x="10358017" y="317949"/>
            <a:ext cx="857927"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Test14</a:t>
            </a:r>
          </a:p>
        </p:txBody>
      </p:sp>
    </p:spTree>
    <p:extLst>
      <p:ext uri="{BB962C8B-B14F-4D97-AF65-F5344CB8AC3E}">
        <p14:creationId xmlns:p14="http://schemas.microsoft.com/office/powerpoint/2010/main" val="48999155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EE4C554B-ECE5-48D7-B584-49A1518670DF}"/>
              </a:ext>
            </a:extLst>
          </p:cNvPr>
          <p:cNvPicPr>
            <a:picLocks noChangeAspect="1"/>
          </p:cNvPicPr>
          <p:nvPr/>
        </p:nvPicPr>
        <p:blipFill>
          <a:blip r:embed="rId2"/>
          <a:stretch>
            <a:fillRect/>
          </a:stretch>
        </p:blipFill>
        <p:spPr>
          <a:xfrm>
            <a:off x="3309937" y="1824037"/>
            <a:ext cx="8534733" cy="4916590"/>
          </a:xfrm>
          <a:prstGeom prst="rect">
            <a:avLst/>
          </a:prstGeom>
        </p:spPr>
      </p:pic>
      <p:sp>
        <p:nvSpPr>
          <p:cNvPr id="4" name="CasellaDiTesto 3">
            <a:extLst>
              <a:ext uri="{FF2B5EF4-FFF2-40B4-BE49-F238E27FC236}">
                <a16:creationId xmlns:a16="http://schemas.microsoft.com/office/drawing/2014/main" id="{32C2AC64-5E98-4F9F-AA89-EC18B6610BE8}"/>
              </a:ext>
            </a:extLst>
          </p:cNvPr>
          <p:cNvSpPr txBox="1"/>
          <p:nvPr/>
        </p:nvSpPr>
        <p:spPr>
          <a:xfrm>
            <a:off x="2877998" y="224895"/>
            <a:ext cx="6791741" cy="954107"/>
          </a:xfrm>
          <a:prstGeom prst="rect">
            <a:avLst/>
          </a:prstGeom>
          <a:noFill/>
        </p:spPr>
        <p:txBody>
          <a:bodyPr wrap="square" rtlCol="0">
            <a:spAutoFit/>
          </a:bodyPr>
          <a:lstStyle/>
          <a:p>
            <a:pPr algn="ctr"/>
            <a:r>
              <a:rPr lang="it-IT" sz="2800" b="1" i="1" u="sng" dirty="0"/>
              <a:t>Test trattamento e scientificità su dropout </a:t>
            </a:r>
            <a:r>
              <a:rPr lang="it-IT" sz="2800" b="1" i="1" u="sng" dirty="0" err="1"/>
              <a:t>IVl</a:t>
            </a:r>
            <a:endParaRPr lang="it-IT" sz="2800" b="1" i="1" u="sng" dirty="0"/>
          </a:p>
        </p:txBody>
      </p:sp>
    </p:spTree>
    <p:extLst>
      <p:ext uri="{BB962C8B-B14F-4D97-AF65-F5344CB8AC3E}">
        <p14:creationId xmlns:p14="http://schemas.microsoft.com/office/powerpoint/2010/main" val="68298337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CB12AB6D-8340-48B0-AFD3-63F562357519}"/>
              </a:ext>
            </a:extLst>
          </p:cNvPr>
          <p:cNvPicPr>
            <a:picLocks noChangeAspect="1"/>
          </p:cNvPicPr>
          <p:nvPr/>
        </p:nvPicPr>
        <p:blipFill>
          <a:blip r:embed="rId2"/>
          <a:stretch>
            <a:fillRect/>
          </a:stretch>
        </p:blipFill>
        <p:spPr>
          <a:xfrm>
            <a:off x="3443287" y="2062162"/>
            <a:ext cx="6226452" cy="3208244"/>
          </a:xfrm>
          <a:prstGeom prst="rect">
            <a:avLst/>
          </a:prstGeom>
        </p:spPr>
      </p:pic>
      <p:sp>
        <p:nvSpPr>
          <p:cNvPr id="4" name="CasellaDiTesto 3">
            <a:extLst>
              <a:ext uri="{FF2B5EF4-FFF2-40B4-BE49-F238E27FC236}">
                <a16:creationId xmlns:a16="http://schemas.microsoft.com/office/drawing/2014/main" id="{07B4F0F8-2263-48CB-966A-769BD644D469}"/>
              </a:ext>
            </a:extLst>
          </p:cNvPr>
          <p:cNvSpPr txBox="1"/>
          <p:nvPr/>
        </p:nvSpPr>
        <p:spPr>
          <a:xfrm>
            <a:off x="2877998" y="224895"/>
            <a:ext cx="6791741" cy="523220"/>
          </a:xfrm>
          <a:prstGeom prst="rect">
            <a:avLst/>
          </a:prstGeom>
          <a:noFill/>
        </p:spPr>
        <p:txBody>
          <a:bodyPr wrap="square" rtlCol="0">
            <a:spAutoFit/>
          </a:bodyPr>
          <a:lstStyle/>
          <a:p>
            <a:pPr algn="ctr"/>
            <a:r>
              <a:rPr lang="it-IT" sz="2800" b="1" i="1" u="sng" dirty="0"/>
              <a:t>Test identità su dropout </a:t>
            </a:r>
            <a:r>
              <a:rPr lang="it-IT" sz="2800" b="1" i="1" u="sng" dirty="0" err="1"/>
              <a:t>IVl</a:t>
            </a:r>
            <a:endParaRPr lang="it-IT" sz="2800" b="1" i="1" u="sng" dirty="0"/>
          </a:p>
        </p:txBody>
      </p:sp>
    </p:spTree>
    <p:extLst>
      <p:ext uri="{BB962C8B-B14F-4D97-AF65-F5344CB8AC3E}">
        <p14:creationId xmlns:p14="http://schemas.microsoft.com/office/powerpoint/2010/main" val="23222141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F555C029-B663-4832-B7B2-7C14331B8868}"/>
              </a:ext>
            </a:extLst>
          </p:cNvPr>
          <p:cNvPicPr>
            <a:picLocks noChangeAspect="1"/>
          </p:cNvPicPr>
          <p:nvPr/>
        </p:nvPicPr>
        <p:blipFill>
          <a:blip r:embed="rId2"/>
          <a:stretch>
            <a:fillRect/>
          </a:stretch>
        </p:blipFill>
        <p:spPr>
          <a:xfrm>
            <a:off x="3328987" y="1900237"/>
            <a:ext cx="7376095" cy="4075261"/>
          </a:xfrm>
          <a:prstGeom prst="rect">
            <a:avLst/>
          </a:prstGeom>
        </p:spPr>
      </p:pic>
      <p:sp>
        <p:nvSpPr>
          <p:cNvPr id="4" name="CasellaDiTesto 3">
            <a:extLst>
              <a:ext uri="{FF2B5EF4-FFF2-40B4-BE49-F238E27FC236}">
                <a16:creationId xmlns:a16="http://schemas.microsoft.com/office/drawing/2014/main" id="{EFE1565F-D908-49A3-A3A4-9BEE3D86CBBC}"/>
              </a:ext>
            </a:extLst>
          </p:cNvPr>
          <p:cNvSpPr txBox="1"/>
          <p:nvPr/>
        </p:nvSpPr>
        <p:spPr>
          <a:xfrm>
            <a:off x="1871330" y="224895"/>
            <a:ext cx="7798409" cy="523220"/>
          </a:xfrm>
          <a:prstGeom prst="rect">
            <a:avLst/>
          </a:prstGeom>
          <a:noFill/>
        </p:spPr>
        <p:txBody>
          <a:bodyPr wrap="square" rtlCol="0">
            <a:spAutoFit/>
          </a:bodyPr>
          <a:lstStyle/>
          <a:p>
            <a:pPr algn="ctr"/>
            <a:r>
              <a:rPr lang="it-IT" sz="2800" b="1" i="1" u="sng" dirty="0"/>
              <a:t>Test identità, trattamento su dropout </a:t>
            </a:r>
            <a:r>
              <a:rPr lang="it-IT" sz="2800" b="1" i="1" u="sng" dirty="0" err="1"/>
              <a:t>IVl</a:t>
            </a:r>
            <a:endParaRPr lang="it-IT" sz="2800" b="1" i="1" u="sng" dirty="0"/>
          </a:p>
        </p:txBody>
      </p:sp>
    </p:spTree>
    <p:extLst>
      <p:ext uri="{BB962C8B-B14F-4D97-AF65-F5344CB8AC3E}">
        <p14:creationId xmlns:p14="http://schemas.microsoft.com/office/powerpoint/2010/main" val="93937716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8E7360B4-4208-4215-9EF3-3E368C1BC0EF}"/>
              </a:ext>
            </a:extLst>
          </p:cNvPr>
          <p:cNvPicPr>
            <a:picLocks noChangeAspect="1"/>
          </p:cNvPicPr>
          <p:nvPr/>
        </p:nvPicPr>
        <p:blipFill>
          <a:blip r:embed="rId2"/>
          <a:stretch>
            <a:fillRect/>
          </a:stretch>
        </p:blipFill>
        <p:spPr>
          <a:xfrm>
            <a:off x="3205163" y="993289"/>
            <a:ext cx="7328159" cy="5864711"/>
          </a:xfrm>
          <a:prstGeom prst="rect">
            <a:avLst/>
          </a:prstGeom>
        </p:spPr>
      </p:pic>
      <p:sp>
        <p:nvSpPr>
          <p:cNvPr id="4" name="CasellaDiTesto 3">
            <a:extLst>
              <a:ext uri="{FF2B5EF4-FFF2-40B4-BE49-F238E27FC236}">
                <a16:creationId xmlns:a16="http://schemas.microsoft.com/office/drawing/2014/main" id="{74644E86-85CD-43A0-9F6E-0865619205B9}"/>
              </a:ext>
            </a:extLst>
          </p:cNvPr>
          <p:cNvSpPr txBox="1"/>
          <p:nvPr/>
        </p:nvSpPr>
        <p:spPr>
          <a:xfrm>
            <a:off x="1871330" y="224895"/>
            <a:ext cx="7798409" cy="954107"/>
          </a:xfrm>
          <a:prstGeom prst="rect">
            <a:avLst/>
          </a:prstGeom>
          <a:noFill/>
        </p:spPr>
        <p:txBody>
          <a:bodyPr wrap="square" rtlCol="0">
            <a:spAutoFit/>
          </a:bodyPr>
          <a:lstStyle/>
          <a:p>
            <a:pPr algn="ctr"/>
            <a:r>
              <a:rPr lang="it-IT" sz="2800" b="1" i="1" u="sng" dirty="0"/>
              <a:t>Test identità, trattamento e loro interazione su dropout </a:t>
            </a:r>
            <a:r>
              <a:rPr lang="it-IT" sz="2800" b="1" i="1" u="sng" dirty="0" err="1"/>
              <a:t>IVl</a:t>
            </a:r>
            <a:endParaRPr lang="it-IT" sz="2800" b="1" i="1" u="sng" dirty="0"/>
          </a:p>
        </p:txBody>
      </p:sp>
    </p:spTree>
    <p:extLst>
      <p:ext uri="{BB962C8B-B14F-4D97-AF65-F5344CB8AC3E}">
        <p14:creationId xmlns:p14="http://schemas.microsoft.com/office/powerpoint/2010/main" val="250275094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2F4F11AF-94CA-416A-8DC8-0CAAB45C40D2}"/>
              </a:ext>
            </a:extLst>
          </p:cNvPr>
          <p:cNvPicPr>
            <a:picLocks noChangeAspect="1"/>
          </p:cNvPicPr>
          <p:nvPr/>
        </p:nvPicPr>
        <p:blipFill>
          <a:blip r:embed="rId2"/>
          <a:stretch>
            <a:fillRect/>
          </a:stretch>
        </p:blipFill>
        <p:spPr>
          <a:xfrm>
            <a:off x="5245728" y="2860046"/>
            <a:ext cx="6696536" cy="3625814"/>
          </a:xfrm>
          <a:prstGeom prst="rect">
            <a:avLst/>
          </a:prstGeom>
        </p:spPr>
      </p:pic>
      <p:pic>
        <p:nvPicPr>
          <p:cNvPr id="4" name="Immagine 3">
            <a:extLst>
              <a:ext uri="{FF2B5EF4-FFF2-40B4-BE49-F238E27FC236}">
                <a16:creationId xmlns:a16="http://schemas.microsoft.com/office/drawing/2014/main" id="{4BD832E3-1746-4813-BAE6-689EA6DB425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600033"/>
            <a:ext cx="5827372" cy="3397270"/>
          </a:xfrm>
          <a:prstGeom prst="rect">
            <a:avLst/>
          </a:prstGeom>
          <a:noFill/>
          <a:ln>
            <a:noFill/>
          </a:ln>
        </p:spPr>
      </p:pic>
      <p:sp>
        <p:nvSpPr>
          <p:cNvPr id="5" name="CasellaDiTesto 4">
            <a:extLst>
              <a:ext uri="{FF2B5EF4-FFF2-40B4-BE49-F238E27FC236}">
                <a16:creationId xmlns:a16="http://schemas.microsoft.com/office/drawing/2014/main" id="{E77F0572-2B51-46A9-BFE4-CA83BEAA6ED1}"/>
              </a:ext>
            </a:extLst>
          </p:cNvPr>
          <p:cNvSpPr txBox="1"/>
          <p:nvPr/>
        </p:nvSpPr>
        <p:spPr>
          <a:xfrm>
            <a:off x="1871330" y="224895"/>
            <a:ext cx="7798409" cy="954107"/>
          </a:xfrm>
          <a:prstGeom prst="rect">
            <a:avLst/>
          </a:prstGeom>
          <a:noFill/>
        </p:spPr>
        <p:txBody>
          <a:bodyPr wrap="square" rtlCol="0">
            <a:spAutoFit/>
          </a:bodyPr>
          <a:lstStyle/>
          <a:p>
            <a:pPr algn="ctr"/>
            <a:r>
              <a:rPr lang="it-IT" sz="2800" b="1" i="1" u="sng" dirty="0"/>
              <a:t>Test </a:t>
            </a:r>
            <a:r>
              <a:rPr lang="it-IT" sz="2800" b="1" i="1" u="sng" dirty="0" err="1"/>
              <a:t>cum</a:t>
            </a:r>
            <a:r>
              <a:rPr lang="it-IT" sz="2800" b="1" i="1" u="sng" dirty="0"/>
              <a:t> pivot </a:t>
            </a:r>
            <a:r>
              <a:rPr lang="it-IT" sz="2800" b="1" i="1" u="sng" dirty="0" err="1"/>
              <a:t>inc</a:t>
            </a:r>
            <a:r>
              <a:rPr lang="it-IT" sz="2800" b="1" i="1" u="sng" dirty="0"/>
              <a:t> e poi test con </a:t>
            </a:r>
            <a:r>
              <a:rPr lang="it-IT" sz="2800" b="1" i="1" u="sng" dirty="0" err="1"/>
              <a:t>cum</a:t>
            </a:r>
            <a:r>
              <a:rPr lang="it-IT" sz="2800" b="1" i="1" u="sng" dirty="0"/>
              <a:t> pivot </a:t>
            </a:r>
            <a:r>
              <a:rPr lang="it-IT" sz="2800" b="1" i="1" u="sng" dirty="0" err="1"/>
              <a:t>rad</a:t>
            </a:r>
            <a:r>
              <a:rPr lang="it-IT" sz="2800" b="1" i="1" u="sng" dirty="0"/>
              <a:t> su dropout </a:t>
            </a:r>
            <a:r>
              <a:rPr lang="it-IT" sz="2800" b="1" i="1" u="sng" dirty="0" err="1"/>
              <a:t>IVl</a:t>
            </a:r>
            <a:endParaRPr lang="it-IT" sz="2800" b="1" i="1" u="sng" dirty="0"/>
          </a:p>
        </p:txBody>
      </p:sp>
    </p:spTree>
    <p:extLst>
      <p:ext uri="{BB962C8B-B14F-4D97-AF65-F5344CB8AC3E}">
        <p14:creationId xmlns:p14="http://schemas.microsoft.com/office/powerpoint/2010/main" val="141387964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0BC202CD-B60D-4FFC-9A3B-7A7ED82539D7}"/>
              </a:ext>
            </a:extLst>
          </p:cNvPr>
          <p:cNvPicPr>
            <a:picLocks noChangeAspect="1"/>
          </p:cNvPicPr>
          <p:nvPr/>
        </p:nvPicPr>
        <p:blipFill>
          <a:blip r:embed="rId2"/>
          <a:stretch>
            <a:fillRect/>
          </a:stretch>
        </p:blipFill>
        <p:spPr>
          <a:xfrm>
            <a:off x="3222661" y="2018967"/>
            <a:ext cx="7050766" cy="3701349"/>
          </a:xfrm>
          <a:prstGeom prst="rect">
            <a:avLst/>
          </a:prstGeom>
        </p:spPr>
      </p:pic>
      <p:sp>
        <p:nvSpPr>
          <p:cNvPr id="4" name="CasellaDiTesto 3">
            <a:extLst>
              <a:ext uri="{FF2B5EF4-FFF2-40B4-BE49-F238E27FC236}">
                <a16:creationId xmlns:a16="http://schemas.microsoft.com/office/drawing/2014/main" id="{079F3A62-D02C-4EE6-A2C6-FF623CDA9303}"/>
              </a:ext>
            </a:extLst>
          </p:cNvPr>
          <p:cNvSpPr txBox="1"/>
          <p:nvPr/>
        </p:nvSpPr>
        <p:spPr>
          <a:xfrm>
            <a:off x="2877998" y="224895"/>
            <a:ext cx="6791741" cy="523220"/>
          </a:xfrm>
          <a:prstGeom prst="rect">
            <a:avLst/>
          </a:prstGeom>
          <a:noFill/>
        </p:spPr>
        <p:txBody>
          <a:bodyPr wrap="square" rtlCol="0">
            <a:spAutoFit/>
          </a:bodyPr>
          <a:lstStyle/>
          <a:p>
            <a:pPr algn="ctr"/>
            <a:r>
              <a:rPr lang="it-IT" sz="2800" b="1" i="1" u="sng" dirty="0"/>
              <a:t>Test trattamento su dropout IDEA</a:t>
            </a:r>
          </a:p>
        </p:txBody>
      </p:sp>
      <p:sp>
        <p:nvSpPr>
          <p:cNvPr id="5" name="Rettangolo 4">
            <a:extLst>
              <a:ext uri="{FF2B5EF4-FFF2-40B4-BE49-F238E27FC236}">
                <a16:creationId xmlns:a16="http://schemas.microsoft.com/office/drawing/2014/main" id="{6F4769BE-1E6D-4BBE-86D4-49CACCEFD1A0}"/>
              </a:ext>
            </a:extLst>
          </p:cNvPr>
          <p:cNvSpPr/>
          <p:nvPr/>
        </p:nvSpPr>
        <p:spPr>
          <a:xfrm>
            <a:off x="10358017" y="317949"/>
            <a:ext cx="857927" cy="369332"/>
          </a:xfrm>
          <a:prstGeom prst="rect">
            <a:avLst/>
          </a:prstGeom>
          <a:noFill/>
        </p:spPr>
        <p:txBody>
          <a:bodyPr wrap="none" lIns="91440" tIns="45720" rIns="91440" bIns="45720">
            <a:spAutoFit/>
          </a:bodyPr>
          <a:lstStyle/>
          <a:p>
            <a:pPr algn="ctr"/>
            <a:r>
              <a:rPr lang="it-IT"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Test15</a:t>
            </a:r>
          </a:p>
        </p:txBody>
      </p:sp>
    </p:spTree>
    <p:extLst>
      <p:ext uri="{BB962C8B-B14F-4D97-AF65-F5344CB8AC3E}">
        <p14:creationId xmlns:p14="http://schemas.microsoft.com/office/powerpoint/2010/main" val="228970681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FA688EFC-BEB5-46AC-9A85-B4CD2CFB43E5}"/>
              </a:ext>
            </a:extLst>
          </p:cNvPr>
          <p:cNvPicPr>
            <a:picLocks noChangeAspect="1"/>
          </p:cNvPicPr>
          <p:nvPr/>
        </p:nvPicPr>
        <p:blipFill>
          <a:blip r:embed="rId2"/>
          <a:stretch>
            <a:fillRect/>
          </a:stretch>
        </p:blipFill>
        <p:spPr>
          <a:xfrm>
            <a:off x="3348037" y="1909762"/>
            <a:ext cx="7050605" cy="3897995"/>
          </a:xfrm>
          <a:prstGeom prst="rect">
            <a:avLst/>
          </a:prstGeom>
        </p:spPr>
      </p:pic>
      <p:sp>
        <p:nvSpPr>
          <p:cNvPr id="4" name="CasellaDiTesto 3">
            <a:extLst>
              <a:ext uri="{FF2B5EF4-FFF2-40B4-BE49-F238E27FC236}">
                <a16:creationId xmlns:a16="http://schemas.microsoft.com/office/drawing/2014/main" id="{47A6B365-5521-4576-A28E-31923D35AD25}"/>
              </a:ext>
            </a:extLst>
          </p:cNvPr>
          <p:cNvSpPr txBox="1"/>
          <p:nvPr/>
        </p:nvSpPr>
        <p:spPr>
          <a:xfrm>
            <a:off x="2877998" y="224895"/>
            <a:ext cx="6791741" cy="954107"/>
          </a:xfrm>
          <a:prstGeom prst="rect">
            <a:avLst/>
          </a:prstGeom>
          <a:noFill/>
        </p:spPr>
        <p:txBody>
          <a:bodyPr wrap="square" rtlCol="0">
            <a:spAutoFit/>
          </a:bodyPr>
          <a:lstStyle/>
          <a:p>
            <a:pPr algn="ctr"/>
            <a:r>
              <a:rPr lang="it-IT" sz="2800" b="1" i="1" u="sng" dirty="0"/>
              <a:t>Test trattamento e scientificità su dropout IDEA</a:t>
            </a:r>
          </a:p>
        </p:txBody>
      </p:sp>
    </p:spTree>
    <p:extLst>
      <p:ext uri="{BB962C8B-B14F-4D97-AF65-F5344CB8AC3E}">
        <p14:creationId xmlns:p14="http://schemas.microsoft.com/office/powerpoint/2010/main" val="242408633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e">
  <a:themeElements>
    <a:clrScheme name="Ione">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e">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e">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TM02836342[[fn=Ione]]</Template>
  <TotalTime>26346</TotalTime>
  <Words>8278</Words>
  <Application>Microsoft Office PowerPoint</Application>
  <PresentationFormat>Widescreen</PresentationFormat>
  <Paragraphs>1009</Paragraphs>
  <Slides>105</Slides>
  <Notes>12</Notes>
  <HiddenSlides>0</HiddenSlides>
  <MMClips>0</MMClips>
  <ScaleCrop>false</ScaleCrop>
  <HeadingPairs>
    <vt:vector size="8" baseType="variant">
      <vt:variant>
        <vt:lpstr>Caratteri utilizzati</vt:lpstr>
      </vt:variant>
      <vt:variant>
        <vt:i4>6</vt:i4>
      </vt:variant>
      <vt:variant>
        <vt:lpstr>Tema</vt:lpstr>
      </vt:variant>
      <vt:variant>
        <vt:i4>1</vt:i4>
      </vt:variant>
      <vt:variant>
        <vt:lpstr>Server OLE incorporati</vt:lpstr>
      </vt:variant>
      <vt:variant>
        <vt:i4>1</vt:i4>
      </vt:variant>
      <vt:variant>
        <vt:lpstr>Titoli diapositive</vt:lpstr>
      </vt:variant>
      <vt:variant>
        <vt:i4>105</vt:i4>
      </vt:variant>
    </vt:vector>
  </HeadingPairs>
  <TitlesOfParts>
    <vt:vector size="113" baseType="lpstr">
      <vt:lpstr>Arial</vt:lpstr>
      <vt:lpstr>Calibri</vt:lpstr>
      <vt:lpstr>Calibri Light</vt:lpstr>
      <vt:lpstr>Century Gothic</vt:lpstr>
      <vt:lpstr>Wingdings</vt:lpstr>
      <vt:lpstr>Wingdings 3</vt:lpstr>
      <vt:lpstr>Ione</vt:lpstr>
      <vt:lpstr>Oggetto shell Packager</vt:lpstr>
      <vt:lpstr>TESI Antenozio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Lo scopo del lavoro</vt:lpstr>
      <vt:lpstr>Presentazione standard di PowerPoint</vt:lpstr>
      <vt:lpstr>Scaletta teorica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TESI Antenozio</dc:title>
  <dc:creator>ANTENOZIO GIORGIA</dc:creator>
  <cp:lastModifiedBy>ANTENOZIO GIORGIA</cp:lastModifiedBy>
  <cp:revision>429</cp:revision>
  <dcterms:created xsi:type="dcterms:W3CDTF">2021-09-21T08:39:08Z</dcterms:created>
  <dcterms:modified xsi:type="dcterms:W3CDTF">2021-11-29T16:09:53Z</dcterms:modified>
</cp:coreProperties>
</file>